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5"/>
    <p:sldMasterId id="2147484219" r:id="rId6"/>
  </p:sldMasterIdLst>
  <p:notesMasterIdLst>
    <p:notesMasterId r:id="rId17"/>
  </p:notesMasterIdLst>
  <p:handoutMasterIdLst>
    <p:handoutMasterId r:id="rId18"/>
  </p:handoutMasterIdLst>
  <p:sldIdLst>
    <p:sldId id="1652" r:id="rId7"/>
    <p:sldId id="1647" r:id="rId8"/>
    <p:sldId id="1614" r:id="rId9"/>
    <p:sldId id="1637" r:id="rId10"/>
    <p:sldId id="1653" r:id="rId11"/>
    <p:sldId id="1638" r:id="rId12"/>
    <p:sldId id="1649" r:id="rId13"/>
    <p:sldId id="1643" r:id="rId14"/>
    <p:sldId id="658" r:id="rId15"/>
    <p:sldId id="1640" r:id="rId16"/>
  </p:sldIdLst>
  <p:sldSz cx="12192000" cy="6858000"/>
  <p:notesSz cx="7315200" cy="96012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DAB626-8919-16DF-42EF-4B78CE4163B3}" name="Toby Fedder" initials="TF" userId="S::tfedder@raftelis.com::372b13b4-2833-4752-9406-790abe0a8bac" providerId="AD"/>
  <p188:author id="{4620C84E-9AF2-C990-E2ED-BA84892F17F9}" name="Melissa Elliott" initials="ME" userId="S::melliott@raftelis.com::eff62de9-9b1b-491a-bd37-cb2ea2b0017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Perry" initials="AP" lastIdx="2" clrIdx="0">
    <p:extLst>
      <p:ext uri="{19B8F6BF-5375-455C-9EA6-DF929625EA0E}">
        <p15:presenceInfo xmlns:p15="http://schemas.microsoft.com/office/powerpoint/2012/main" userId="S::aperry@raftelis.com::5b0884ee-898b-4ef0-9a98-b0d1a2166fd6" providerId="AD"/>
      </p:ext>
    </p:extLst>
  </p:cmAuthor>
  <p:cmAuthor id="2" name="Catherine Carter" initials="CC" lastIdx="1" clrIdx="1">
    <p:extLst>
      <p:ext uri="{19B8F6BF-5375-455C-9EA6-DF929625EA0E}">
        <p15:presenceInfo xmlns:p15="http://schemas.microsoft.com/office/powerpoint/2012/main" userId="S::ccarter@raftelis.com::ff8d318a-171d-4381-86fa-d5806051545b" providerId="AD"/>
      </p:ext>
    </p:extLst>
  </p:cmAuthor>
  <p:cmAuthor id="3" name="David George" initials="DG" lastIdx="6" clrIdx="2">
    <p:extLst>
      <p:ext uri="{19B8F6BF-5375-455C-9EA6-DF929625EA0E}">
        <p15:presenceInfo xmlns:p15="http://schemas.microsoft.com/office/powerpoint/2012/main" userId="S::dgeorge@raftelis.com::2c4d5b4f-4844-4254-92fc-867b889c63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4B"/>
    <a:srgbClr val="FFFFFF"/>
    <a:srgbClr val="D7D7D7"/>
    <a:srgbClr val="F7D342"/>
    <a:srgbClr val="02A787"/>
    <a:srgbClr val="6D8076"/>
    <a:srgbClr val="023B40"/>
    <a:srgbClr val="3DCCD5"/>
    <a:srgbClr val="DDDDDD"/>
    <a:srgbClr val="F9E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3B63E-78DB-426F-95D6-61C59DA78606}" v="1" dt="2026-05-19T17:41:07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83297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26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5512"/>
    </p:cViewPr>
  </p:sorterViewPr>
  <p:notesViewPr>
    <p:cSldViewPr snapToGrid="0" snapToObjects="1" showGuides="1">
      <p:cViewPr varScale="1">
        <p:scale>
          <a:sx n="71" d="100"/>
          <a:sy n="71" d="100"/>
        </p:scale>
        <p:origin x="2523" y="33"/>
      </p:cViewPr>
      <p:guideLst>
        <p:guide orient="horz" pos="3025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aftelis.sharepoint.com/sites/RaftelisHome/Project_Data_B/Massachusetts/Bridgewater/2025%20W&amp;S%20Rate%20Study/Model/Bridgewater_Water&amp;Sewer_Model%20(06_9_25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aftelis.sharepoint.com/sites/RaftelisHome/Project_Data_B/Massachusetts/Bridgewater/2025%20W&amp;S%20Rate%20Study/Model/Bridgewater_Water&amp;Sewer_Model%20(06_9_25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raftelis.sharepoint.com/sites/RaftelisHome/Project_Data_B/Massachusetts/Bridgewater/2025%20W&amp;S%20Rate%20Study/Model/Bridgewater_Water&amp;Sewer_Model%20(06_9_25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raftelis.sharepoint.com/sites/RaftelisHome/Project_Data_B/Massachusetts/Bridgewater/2025%20W&amp;S%20Rate%20Study/Model/Bridgewater_Water&amp;Sewer_Model%20(06_9_25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Quarterly Residential Water Bill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'Average Bill Compare'!$F$9:$G$9</c:f>
              <c:strCache>
                <c:ptCount val="2"/>
                <c:pt idx="0">
                  <c:v>Water Bill</c:v>
                </c:pt>
                <c:pt idx="1">
                  <c:v>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Compare'!$X$9:$AC$9</c:f>
              <c:numCache>
                <c:formatCode>_("$"* #,##0.00_);_("$"* \(#,##0.00\);_("$"* "-"??_);_(@_)</c:formatCode>
                <c:ptCount val="6"/>
                <c:pt idx="0">
                  <c:v>24.999999999999993</c:v>
                </c:pt>
                <c:pt idx="1">
                  <c:v>42.228083763220916</c:v>
                </c:pt>
                <c:pt idx="2">
                  <c:v>46.450892139543015</c:v>
                </c:pt>
                <c:pt idx="3">
                  <c:v>51.095981353497322</c:v>
                </c:pt>
                <c:pt idx="4">
                  <c:v>56.205579488847064</c:v>
                </c:pt>
                <c:pt idx="5">
                  <c:v>61.826137437731767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0-4413-9CCF-5F216BE51D4E}"/>
            </c:ext>
          </c:extLst>
        </c:ser>
        <c:ser>
          <c:idx val="1"/>
          <c:order val="1"/>
          <c:tx>
            <c:strRef>
              <c:f>'Average Bill Compare'!$F$10:$G$10</c:f>
              <c:strCache>
                <c:ptCount val="2"/>
                <c:pt idx="0">
                  <c:v>Water Bill</c:v>
                </c:pt>
                <c:pt idx="1">
                  <c:v>Volume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Compare'!$X$10:$AC$10</c:f>
              <c:numCache>
                <c:formatCode>_("$"* #,##0.00_);_("$"* \(#,##0.00\);_("$"* "-"??_);_(@_)</c:formatCode>
                <c:ptCount val="6"/>
                <c:pt idx="0">
                  <c:v>63.690000000000012</c:v>
                </c:pt>
                <c:pt idx="1">
                  <c:v>60.055354447143813</c:v>
                </c:pt>
                <c:pt idx="2">
                  <c:v>66.060889891858196</c:v>
                </c:pt>
                <c:pt idx="3">
                  <c:v>72.666978881044031</c:v>
                </c:pt>
                <c:pt idx="4">
                  <c:v>79.933676769148448</c:v>
                </c:pt>
                <c:pt idx="5">
                  <c:v>87.927044446063292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F0-4413-9CCF-5F216BE51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5863743"/>
        <c:axId val="955866143"/>
      </c:barChart>
      <c:lineChart>
        <c:grouping val="standard"/>
        <c:varyColors val="0"/>
        <c:ser>
          <c:idx val="2"/>
          <c:order val="2"/>
          <c:tx>
            <c:strRef>
              <c:f>'Average Bill Compare'!$F$11:$G$11</c:f>
              <c:strCache>
                <c:ptCount val="2"/>
                <c:pt idx="0">
                  <c:v>Water Bill</c:v>
                </c:pt>
                <c:pt idx="1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594269709599173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F0-4413-9CCF-5F216BE51D4E}"/>
                </c:ext>
              </c:extLst>
            </c:dLbl>
            <c:dLbl>
              <c:idx val="1"/>
              <c:layout>
                <c:manualLayout>
                  <c:x val="-6.1949976960496825E-2"/>
                  <c:y val="-2.3148148148148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F0-4413-9CCF-5F216BE51D4E}"/>
                </c:ext>
              </c:extLst>
            </c:dLbl>
            <c:dLbl>
              <c:idx val="2"/>
              <c:layout>
                <c:manualLayout>
                  <c:x val="-6.6313909709200577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F0-4413-9CCF-5F216BE51D4E}"/>
                </c:ext>
              </c:extLst>
            </c:dLbl>
            <c:dLbl>
              <c:idx val="3"/>
              <c:layout>
                <c:manualLayout>
                  <c:x val="-6.3536111887112362E-2"/>
                  <c:y val="-3.2407407407407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F0-4413-9CCF-5F216BE51D4E}"/>
                </c:ext>
              </c:extLst>
            </c:dLbl>
            <c:dLbl>
              <c:idx val="4"/>
              <c:layout>
                <c:manualLayout>
                  <c:x val="-6.8495876083552482E-2"/>
                  <c:y val="-3.2407407407407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F0-4413-9CCF-5F216BE51D4E}"/>
                </c:ext>
              </c:extLst>
            </c:dLbl>
            <c:dLbl>
              <c:idx val="5"/>
              <c:layout>
                <c:manualLayout>
                  <c:x val="-5.6990212764056747E-2"/>
                  <c:y val="-3.7037037037037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F0-4413-9CCF-5F216BE51D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Compare'!$X$11:$AC$11</c:f>
              <c:numCache>
                <c:formatCode>_("$"* #,##0.00_);_("$"* \(#,##0.00\);_("$"* "-"??_);_(@_)</c:formatCode>
                <c:ptCount val="6"/>
                <c:pt idx="0">
                  <c:v>88.69</c:v>
                </c:pt>
                <c:pt idx="1">
                  <c:v>102.28343821036472</c:v>
                </c:pt>
                <c:pt idx="2">
                  <c:v>112.51178203140121</c:v>
                </c:pt>
                <c:pt idx="3">
                  <c:v>123.76296023454135</c:v>
                </c:pt>
                <c:pt idx="4">
                  <c:v>136.1392562579955</c:v>
                </c:pt>
                <c:pt idx="5">
                  <c:v>149.75318188379507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3F0-4413-9CCF-5F216BE51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55296"/>
        <c:axId val="28757696"/>
      </c:lineChart>
      <c:catAx>
        <c:axId val="95586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66143"/>
        <c:crosses val="autoZero"/>
        <c:auto val="1"/>
        <c:lblAlgn val="ctr"/>
        <c:lblOffset val="100"/>
        <c:noMultiLvlLbl val="0"/>
      </c:catAx>
      <c:valAx>
        <c:axId val="955866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63743"/>
        <c:crosses val="autoZero"/>
        <c:crossBetween val="between"/>
      </c:valAx>
      <c:valAx>
        <c:axId val="28757696"/>
        <c:scaling>
          <c:orientation val="minMax"/>
        </c:scaling>
        <c:delete val="1"/>
        <c:axPos val="r"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28755296"/>
        <c:crosses val="max"/>
        <c:crossBetween val="between"/>
      </c:valAx>
      <c:catAx>
        <c:axId val="28755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757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Quarterly Residential Sewer Bill</a:t>
            </a:r>
          </a:p>
        </c:rich>
      </c:tx>
      <c:layout>
        <c:manualLayout>
          <c:xMode val="edge"/>
          <c:yMode val="edge"/>
          <c:x val="0.30618496534501166"/>
          <c:y val="2.533908104236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098635879342"/>
          <c:y val="9.5863753804024163E-2"/>
          <c:w val="0.8600742482273549"/>
          <c:h val="0.77149261099913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'Average Bill Compare'!$F$12:$G$12</c:f>
              <c:strCache>
                <c:ptCount val="2"/>
                <c:pt idx="0">
                  <c:v>Sewer Bill</c:v>
                </c:pt>
                <c:pt idx="1">
                  <c:v>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Compare'!$X$12:$AC$12</c:f>
              <c:numCache>
                <c:formatCode>_("$"* #,##0.00_);_("$"* \(#,##0.00\);_("$"* "-"??_);_(@_)</c:formatCode>
                <c:ptCount val="6"/>
                <c:pt idx="0">
                  <c:v>50.004113533525292</c:v>
                </c:pt>
                <c:pt idx="1">
                  <c:v>47.732339503386001</c:v>
                </c:pt>
                <c:pt idx="2">
                  <c:v>57.278807404063194</c:v>
                </c:pt>
                <c:pt idx="3">
                  <c:v>68.734568884875841</c:v>
                </c:pt>
                <c:pt idx="4">
                  <c:v>82.481482661851004</c:v>
                </c:pt>
                <c:pt idx="5">
                  <c:v>98.977779194221213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2F-45F7-A096-E20A6B412FB7}"/>
            </c:ext>
          </c:extLst>
        </c:ser>
        <c:ser>
          <c:idx val="1"/>
          <c:order val="1"/>
          <c:tx>
            <c:strRef>
              <c:f>'Average Bill Compare'!$F$13:$G$13</c:f>
              <c:strCache>
                <c:ptCount val="2"/>
                <c:pt idx="0">
                  <c:v>Sewer Bill</c:v>
                </c:pt>
                <c:pt idx="1">
                  <c:v>Volume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Compare'!$X$13:$AC$13</c:f>
              <c:numCache>
                <c:formatCode>_("$"* #,##0.00_);_("$"* \(#,##0.00\);_("$"* "-"??_);_(@_)</c:formatCode>
                <c:ptCount val="6"/>
                <c:pt idx="0">
                  <c:v>61.94</c:v>
                </c:pt>
                <c:pt idx="1">
                  <c:v>68.960599970430735</c:v>
                </c:pt>
                <c:pt idx="2">
                  <c:v>82.752719964516871</c:v>
                </c:pt>
                <c:pt idx="3">
                  <c:v>99.303263957420228</c:v>
                </c:pt>
                <c:pt idx="4">
                  <c:v>119.16391674890427</c:v>
                </c:pt>
                <c:pt idx="5">
                  <c:v>142.99670009868515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2F-45F7-A096-E20A6B412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5863743"/>
        <c:axId val="955866143"/>
      </c:barChart>
      <c:lineChart>
        <c:grouping val="standard"/>
        <c:varyColors val="0"/>
        <c:ser>
          <c:idx val="2"/>
          <c:order val="2"/>
          <c:tx>
            <c:strRef>
              <c:f>'Average Bill Compare'!$F$14:$G$14</c:f>
              <c:strCache>
                <c:ptCount val="2"/>
                <c:pt idx="0">
                  <c:v>Sewer Bill</c:v>
                </c:pt>
                <c:pt idx="1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2263982444448288E-2"/>
                  <c:y val="-5.0925925925925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2F-45F7-A096-E20A6B412FB7}"/>
                </c:ext>
              </c:extLst>
            </c:dLbl>
            <c:dLbl>
              <c:idx val="1"/>
              <c:layout>
                <c:manualLayout>
                  <c:x val="-5.575506631952281E-2"/>
                  <c:y val="-3.70370370370371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2F-45F7-A096-E20A6B412FB7}"/>
                </c:ext>
              </c:extLst>
            </c:dLbl>
            <c:dLbl>
              <c:idx val="2"/>
              <c:layout>
                <c:manualLayout>
                  <c:x val="-5.9246978618414908E-2"/>
                  <c:y val="-5.09259259259260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2F-45F7-A096-E20A6B412FB7}"/>
                </c:ext>
              </c:extLst>
            </c:dLbl>
            <c:dLbl>
              <c:idx val="3"/>
              <c:layout>
                <c:manualLayout>
                  <c:x val="-5.7183354318930048E-2"/>
                  <c:y val="-3.7037037037037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2F-45F7-A096-E20A6B412FB7}"/>
                </c:ext>
              </c:extLst>
            </c:dLbl>
            <c:dLbl>
              <c:idx val="4"/>
              <c:layout>
                <c:manualLayout>
                  <c:x val="-5.575506631952281E-2"/>
                  <c:y val="-3.2407407407407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2F-45F7-A096-E20A6B412FB7}"/>
                </c:ext>
              </c:extLst>
            </c:dLbl>
            <c:dLbl>
              <c:idx val="5"/>
              <c:layout>
                <c:manualLayout>
                  <c:x val="-4.7928248484635068E-2"/>
                  <c:y val="-5.0925925925925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2F-45F7-A096-E20A6B412F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Compare'!$X$14:$AC$14</c:f>
              <c:numCache>
                <c:formatCode>_("$"* #,##0.00_);_("$"* \(#,##0.00\);_("$"* "-"??_);_(@_)</c:formatCode>
                <c:ptCount val="6"/>
                <c:pt idx="0">
                  <c:v>111.9441135335253</c:v>
                </c:pt>
                <c:pt idx="1">
                  <c:v>116.69293947381674</c:v>
                </c:pt>
                <c:pt idx="2">
                  <c:v>140.03152736858007</c:v>
                </c:pt>
                <c:pt idx="3">
                  <c:v>168.03783284229607</c:v>
                </c:pt>
                <c:pt idx="4">
                  <c:v>201.64539941075526</c:v>
                </c:pt>
                <c:pt idx="5">
                  <c:v>241.97447929290638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A2F-45F7-A096-E20A6B412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5863743"/>
        <c:axId val="955866143"/>
      </c:lineChart>
      <c:catAx>
        <c:axId val="95586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66143"/>
        <c:crosses val="autoZero"/>
        <c:auto val="1"/>
        <c:lblAlgn val="ctr"/>
        <c:lblOffset val="100"/>
        <c:noMultiLvlLbl val="0"/>
      </c:catAx>
      <c:valAx>
        <c:axId val="955866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63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Average Quarterly Residential Combined Bill (recommended)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6800311383417"/>
          <c:y val="0.1288814970270005"/>
          <c:w val="0.86048265829590387"/>
          <c:h val="0.710807876285894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'Average Bill Compare'!$F$11:$G$11</c:f>
              <c:strCache>
                <c:ptCount val="2"/>
                <c:pt idx="0">
                  <c:v>Water Bill</c:v>
                </c:pt>
                <c:pt idx="1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Compare'!$X$11:$AC$11</c:f>
              <c:numCache>
                <c:formatCode>_("$"* #,##0.00_);_("$"* \(#,##0.00\);_("$"* "-"??_);_(@_)</c:formatCode>
                <c:ptCount val="6"/>
                <c:pt idx="0">
                  <c:v>88.69</c:v>
                </c:pt>
                <c:pt idx="1">
                  <c:v>102.28343821036472</c:v>
                </c:pt>
                <c:pt idx="2">
                  <c:v>112.51178203140121</c:v>
                </c:pt>
                <c:pt idx="3">
                  <c:v>123.76296023454135</c:v>
                </c:pt>
                <c:pt idx="4">
                  <c:v>136.1392562579955</c:v>
                </c:pt>
                <c:pt idx="5">
                  <c:v>149.75318188379507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4-4E8A-ACF1-4D9B209C7E0B}"/>
            </c:ext>
          </c:extLst>
        </c:ser>
        <c:ser>
          <c:idx val="1"/>
          <c:order val="1"/>
          <c:tx>
            <c:strRef>
              <c:f>'Average Bill Compare'!$F$14:$G$14</c:f>
              <c:strCache>
                <c:ptCount val="2"/>
                <c:pt idx="0">
                  <c:v>Sewer Bill</c:v>
                </c:pt>
                <c:pt idx="1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Compare'!$X$14:$AC$14</c:f>
              <c:numCache>
                <c:formatCode>_("$"* #,##0.00_);_("$"* \(#,##0.00\);_("$"* "-"??_);_(@_)</c:formatCode>
                <c:ptCount val="6"/>
                <c:pt idx="0">
                  <c:v>111.9441135335253</c:v>
                </c:pt>
                <c:pt idx="1">
                  <c:v>116.69293947381674</c:v>
                </c:pt>
                <c:pt idx="2">
                  <c:v>140.03152736858007</c:v>
                </c:pt>
                <c:pt idx="3">
                  <c:v>168.03783284229607</c:v>
                </c:pt>
                <c:pt idx="4">
                  <c:v>201.64539941075526</c:v>
                </c:pt>
                <c:pt idx="5">
                  <c:v>241.97447929290638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4-4E8A-ACF1-4D9B209C7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5863743"/>
        <c:axId val="955866143"/>
      </c:barChart>
      <c:lineChart>
        <c:grouping val="standard"/>
        <c:varyColors val="0"/>
        <c:ser>
          <c:idx val="2"/>
          <c:order val="2"/>
          <c:tx>
            <c:strRef>
              <c:f>'Average Bill Compare'!$F$11:$G$11</c:f>
              <c:strCache>
                <c:ptCount val="2"/>
                <c:pt idx="0">
                  <c:v>Water Bill</c:v>
                </c:pt>
                <c:pt idx="1">
                  <c:v>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strRef>
              <c:f>'Average Bill Compare'!$X$6:$AC$7</c:f>
              <c:strCache>
                <c:ptCount val="6"/>
                <c:pt idx="0">
                  <c:v>FY 2025</c:v>
                </c:pt>
                <c:pt idx="1">
                  <c:v>FY 2026</c:v>
                </c:pt>
                <c:pt idx="2">
                  <c:v>FY 2027</c:v>
                </c:pt>
                <c:pt idx="3">
                  <c:v>FY 2028</c:v>
                </c:pt>
                <c:pt idx="4">
                  <c:v>FY 2029</c:v>
                </c:pt>
                <c:pt idx="5">
                  <c:v>FY 2030</c:v>
                </c:pt>
              </c:strCache>
            </c:strRef>
          </c:cat>
          <c:val>
            <c:numRef>
              <c:f>'Average Bill Compare'!$X$48:$AC$48</c:f>
              <c:numCache>
                <c:formatCode>_("$"* #,##0.00_);_("$"* \(#,##0.00\);_("$"* "-"??_);_(@_)</c:formatCode>
                <c:ptCount val="6"/>
                <c:pt idx="0">
                  <c:v>200.63411353352529</c:v>
                </c:pt>
                <c:pt idx="1">
                  <c:v>218.97637768418144</c:v>
                </c:pt>
                <c:pt idx="2">
                  <c:v>252.5433093999813</c:v>
                </c:pt>
                <c:pt idx="3">
                  <c:v>291.80079307683741</c:v>
                </c:pt>
                <c:pt idx="4">
                  <c:v>337.78465566875076</c:v>
                </c:pt>
                <c:pt idx="5">
                  <c:v>391.72766117670142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14-4E8A-ACF1-4D9B209C7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55296"/>
        <c:axId val="28757696"/>
      </c:lineChart>
      <c:catAx>
        <c:axId val="95586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66143"/>
        <c:crosses val="autoZero"/>
        <c:auto val="1"/>
        <c:lblAlgn val="ctr"/>
        <c:lblOffset val="100"/>
        <c:noMultiLvlLbl val="0"/>
      </c:catAx>
      <c:valAx>
        <c:axId val="955866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63743"/>
        <c:crosses val="autoZero"/>
        <c:crossBetween val="between"/>
      </c:valAx>
      <c:valAx>
        <c:axId val="28757696"/>
        <c:scaling>
          <c:orientation val="minMax"/>
        </c:scaling>
        <c:delete val="1"/>
        <c:axPos val="r"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28755296"/>
        <c:crosses val="max"/>
        <c:crossBetween val="between"/>
      </c:valAx>
      <c:catAx>
        <c:axId val="28755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757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1943108121730753"/>
          <c:y val="0.89838181685622631"/>
          <c:w val="0.68137943973386783"/>
          <c:h val="7.3840405365995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Water Utility Financial Plan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Dashboard!$D$91</c:f>
              <c:strCache>
                <c:ptCount val="1"/>
                <c:pt idx="0">
                  <c:v>Operating Expenses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[0]!WOpEx</c:f>
              <c:numCache>
                <c:formatCode>_("$"* #,##0_);_("$"* \(#,##0\);_("$"* "-"??_);_(@_)</c:formatCode>
                <c:ptCount val="10"/>
                <c:pt idx="0">
                  <c:v>4407729.97</c:v>
                </c:pt>
                <c:pt idx="1">
                  <c:v>3983192.6691000001</c:v>
                </c:pt>
                <c:pt idx="2">
                  <c:v>4102688.4491730006</c:v>
                </c:pt>
                <c:pt idx="3">
                  <c:v>4225769.1026481912</c:v>
                </c:pt>
                <c:pt idx="4">
                  <c:v>4352542.1757276366</c:v>
                </c:pt>
                <c:pt idx="5">
                  <c:v>4483118.4409994669</c:v>
                </c:pt>
                <c:pt idx="6">
                  <c:v>4617611.9942294499</c:v>
                </c:pt>
                <c:pt idx="7">
                  <c:v>4756140.3540563341</c:v>
                </c:pt>
                <c:pt idx="8">
                  <c:v>4898824.5646780226</c:v>
                </c:pt>
                <c:pt idx="9">
                  <c:v>5045789.3016183637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84-47D0-90C9-F9684D69C27B}"/>
            </c:ext>
          </c:extLst>
        </c:ser>
        <c:ser>
          <c:idx val="2"/>
          <c:order val="1"/>
          <c:tx>
            <c:strRef>
              <c:f>Dashboard!$D$92</c:f>
              <c:strCache>
                <c:ptCount val="1"/>
                <c:pt idx="0">
                  <c:v>PAYGO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[0]!WPAYGO</c:f>
              <c:numCache>
                <c:formatCode>_(* #,##0_);_(* \(#,##0\);_(* "-"_);_(@_)</c:formatCode>
                <c:ptCount val="10"/>
                <c:pt idx="0">
                  <c:v>677932.5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84-47D0-90C9-F9684D69C27B}"/>
            </c:ext>
          </c:extLst>
        </c:ser>
        <c:ser>
          <c:idx val="3"/>
          <c:order val="2"/>
          <c:tx>
            <c:strRef>
              <c:f>Dashboard!$D$93</c:f>
              <c:strCache>
                <c:ptCount val="1"/>
                <c:pt idx="0">
                  <c:v>Existing Debt Service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[0]!WXstDebt</c:f>
              <c:numCache>
                <c:formatCode>_(* #,##0_);_(* \(#,##0\);_(* "-"_);_(@_)</c:formatCode>
                <c:ptCount val="10"/>
                <c:pt idx="0">
                  <c:v>0</c:v>
                </c:pt>
                <c:pt idx="1">
                  <c:v>1445976.18</c:v>
                </c:pt>
                <c:pt idx="2">
                  <c:v>1236894.5899999999</c:v>
                </c:pt>
                <c:pt idx="3">
                  <c:v>1205033.25</c:v>
                </c:pt>
                <c:pt idx="4">
                  <c:v>878421.91</c:v>
                </c:pt>
                <c:pt idx="5">
                  <c:v>866812.05</c:v>
                </c:pt>
                <c:pt idx="6">
                  <c:v>855701.14</c:v>
                </c:pt>
                <c:pt idx="7">
                  <c:v>808982.79</c:v>
                </c:pt>
                <c:pt idx="8">
                  <c:v>798377.96000000008</c:v>
                </c:pt>
                <c:pt idx="9">
                  <c:v>758694.54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84-47D0-90C9-F9684D69C27B}"/>
            </c:ext>
          </c:extLst>
        </c:ser>
        <c:ser>
          <c:idx val="4"/>
          <c:order val="3"/>
          <c:tx>
            <c:strRef>
              <c:f>Dashboard!$D$94</c:f>
              <c:strCache>
                <c:ptCount val="1"/>
                <c:pt idx="0">
                  <c:v>Proposed Debt Service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[0]!WPropDebt</c:f>
              <c:numCache>
                <c:formatCode>_(* #,##0_);_(* \(#,##0\);_(* "-"_);_(@_)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862661.89751336945</c:v>
                </c:pt>
                <c:pt idx="3">
                  <c:v>1773644.8819971553</c:v>
                </c:pt>
                <c:pt idx="4">
                  <c:v>2725326.5984384655</c:v>
                </c:pt>
                <c:pt idx="5">
                  <c:v>3712996.1723443069</c:v>
                </c:pt>
                <c:pt idx="6">
                  <c:v>4750049.22494544</c:v>
                </c:pt>
                <c:pt idx="7">
                  <c:v>5607843.0000692531</c:v>
                </c:pt>
                <c:pt idx="8">
                  <c:v>7763746.5130062895</c:v>
                </c:pt>
                <c:pt idx="9">
                  <c:v>8684285.489425566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84-47D0-90C9-F9684D69C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50694719"/>
        <c:axId val="1250690559"/>
      </c:barChart>
      <c:catAx>
        <c:axId val="1250694719"/>
        <c:scaling>
          <c:orientation val="minMax"/>
        </c:scaling>
        <c:delete val="0"/>
        <c:axPos val="b"/>
        <c:numFmt formatCode="&quot;FY &quot;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90559"/>
        <c:crosses val="autoZero"/>
        <c:auto val="1"/>
        <c:lblAlgn val="ctr"/>
        <c:lblOffset val="100"/>
        <c:noMultiLvlLbl val="0"/>
      </c:catAx>
      <c:valAx>
        <c:axId val="1250690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9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25182251168037E-2"/>
          <c:y val="0.91497974362703338"/>
          <c:w val="0.96986145624100328"/>
          <c:h val="6.3912076953441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Sewer Utility Financial Plan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Dashboard!$D$91</c:f>
              <c:strCache>
                <c:ptCount val="1"/>
                <c:pt idx="0">
                  <c:v>Operating Expenses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[0]!SOpEx</c:f>
              <c:numCache>
                <c:formatCode>_("$"* #,##0_);_("$"* \(#,##0\);_("$"* "-"??_);_(@_)</c:formatCode>
                <c:ptCount val="10"/>
                <c:pt idx="0">
                  <c:v>3221459.92</c:v>
                </c:pt>
                <c:pt idx="1">
                  <c:v>2603101.4300999995</c:v>
                </c:pt>
                <c:pt idx="2">
                  <c:v>2667680.1855029999</c:v>
                </c:pt>
                <c:pt idx="3">
                  <c:v>2734196.3035680903</c:v>
                </c:pt>
                <c:pt idx="4">
                  <c:v>2802707.9051751331</c:v>
                </c:pt>
                <c:pt idx="5">
                  <c:v>2873274.8548303861</c:v>
                </c:pt>
                <c:pt idx="6">
                  <c:v>2945958.8129752995</c:v>
                </c:pt>
                <c:pt idx="7">
                  <c:v>3020823.2898645564</c:v>
                </c:pt>
                <c:pt idx="8">
                  <c:v>3097933.7010604953</c:v>
                </c:pt>
                <c:pt idx="9">
                  <c:v>3177357.4245923096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1E-4A25-9EA9-820A3EF22A5F}"/>
            </c:ext>
          </c:extLst>
        </c:ser>
        <c:ser>
          <c:idx val="2"/>
          <c:order val="1"/>
          <c:tx>
            <c:strRef>
              <c:f>Dashboard!$D$92</c:f>
              <c:strCache>
                <c:ptCount val="1"/>
                <c:pt idx="0">
                  <c:v>PAYGO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[0]!SPAYGO</c:f>
              <c:numCache>
                <c:formatCode>_(* #,##0_);_(* \(#,##0\);_(* "-"_);_(@_)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1E-4A25-9EA9-820A3EF22A5F}"/>
            </c:ext>
          </c:extLst>
        </c:ser>
        <c:ser>
          <c:idx val="3"/>
          <c:order val="2"/>
          <c:tx>
            <c:strRef>
              <c:f>Dashboard!$D$93</c:f>
              <c:strCache>
                <c:ptCount val="1"/>
                <c:pt idx="0">
                  <c:v>Existing Debt Service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[0]!SXstDebt</c:f>
              <c:numCache>
                <c:formatCode>_(* #,##0_);_(* \(#,##0\);_(* "-"_);_(@_)</c:formatCode>
                <c:ptCount val="10"/>
                <c:pt idx="0">
                  <c:v>0</c:v>
                </c:pt>
                <c:pt idx="1">
                  <c:v>2045229.66</c:v>
                </c:pt>
                <c:pt idx="2">
                  <c:v>2037934.0800000001</c:v>
                </c:pt>
                <c:pt idx="3">
                  <c:v>2030643.24</c:v>
                </c:pt>
                <c:pt idx="4">
                  <c:v>1873356.02</c:v>
                </c:pt>
                <c:pt idx="5">
                  <c:v>1873574.3</c:v>
                </c:pt>
                <c:pt idx="6">
                  <c:v>1873796.9</c:v>
                </c:pt>
                <c:pt idx="7">
                  <c:v>1873796.9</c:v>
                </c:pt>
                <c:pt idx="8">
                  <c:v>1874024.6400000001</c:v>
                </c:pt>
                <c:pt idx="9">
                  <c:v>1874256.3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1E-4A25-9EA9-820A3EF22A5F}"/>
            </c:ext>
          </c:extLst>
        </c:ser>
        <c:ser>
          <c:idx val="4"/>
          <c:order val="3"/>
          <c:tx>
            <c:strRef>
              <c:f>Dashboard!$D$94</c:f>
              <c:strCache>
                <c:ptCount val="1"/>
                <c:pt idx="0">
                  <c:v>Proposed Debt Service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Dashboard!$H$87:$AI$87</c:f>
              <c:numCache>
                <c:formatCode>"FY "#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[0]!SPropDebt</c:f>
              <c:numCache>
                <c:formatCode>_(* #,##0_);_(* \(#,##0\);_(* "-"_);_(@_)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2462519.5353837591</c:v>
                </c:pt>
                <c:pt idx="5">
                  <c:v>5048165.0475367066</c:v>
                </c:pt>
                <c:pt idx="6">
                  <c:v>7774610.7107605282</c:v>
                </c:pt>
                <c:pt idx="7">
                  <c:v>7778929.9140592385</c:v>
                </c:pt>
                <c:pt idx="8">
                  <c:v>7778929.9140592385</c:v>
                </c:pt>
                <c:pt idx="9">
                  <c:v>7778929.9140592385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1E-4A25-9EA9-820A3EF22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50694719"/>
        <c:axId val="1250690559"/>
      </c:barChart>
      <c:catAx>
        <c:axId val="1250694719"/>
        <c:scaling>
          <c:orientation val="minMax"/>
        </c:scaling>
        <c:delete val="0"/>
        <c:axPos val="b"/>
        <c:numFmt formatCode="&quot;FY &quot;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90559"/>
        <c:crosses val="autoZero"/>
        <c:auto val="1"/>
        <c:lblAlgn val="ctr"/>
        <c:lblOffset val="100"/>
        <c:noMultiLvlLbl val="0"/>
      </c:catAx>
      <c:valAx>
        <c:axId val="1250690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9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25182251168037E-2"/>
          <c:y val="0.91497974362703338"/>
          <c:w val="0.96986145624100328"/>
          <c:h val="6.3912076953441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A6018781-FBF9-354C-A025-C49C596164BA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108FFD40-13C9-7B48-A0BE-E251E1E33FE5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8" tIns="48325" rIns="96648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48" tIns="48325" rIns="96648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6F8E2375-F1B1-284C-A827-B0E603FD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54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EA85C-8704-A312-5297-6A0BC4F4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D64B6-5D9D-144B-C465-0B2163FA3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364A3-C100-A099-EB8D-3CADF1F5D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D41F8-18DE-B61F-0F89-0D1F732BD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AA064-ED87-0299-405A-5E3E67CF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CB2FA-444C-FA49-3753-80D76A0AF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EA9ED-EC7B-FE40-60E6-7E19510EF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Duxbury and Middleborough have both made significant changes to give them the resources necessary to meet PFAS regs – both communities adopted significantly higher rates and Middleborough also significantly increased connection charges for new customers… </a:t>
            </a:r>
          </a:p>
          <a:p>
            <a:r>
              <a:rPr lang="en-US" dirty="0"/>
              <a:t>Plymouth recently made a similar change in sewer fixed charge handling to that proposed for Bridgewater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BD2F4-A5C6-F895-D65B-1241E97F0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4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029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0CDB4-CE95-47E8-9429-7F1140DD92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1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0B6C4-6E19-A00A-B077-F88F21F8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8EF069-AEFF-6C93-6C8A-BC7458A58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8353F-13A5-664A-E806-76B5ED7AA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0296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C4C88-9A5E-9C76-10E8-9584CC449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0CDB4-CE95-47E8-9429-7F1140DD92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7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010CF-FADE-815F-7AF5-52D3E2418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44310-9706-F43B-314D-D917553F2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AEE66D-B24B-6D63-B067-BC0B77AE2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0296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636E2-BE63-6069-66AD-EDCDB7E91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0CDB4-CE95-47E8-9429-7F1140DD92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85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904CC-339F-DA63-8B3D-B47B0FD72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FC010-C8AF-AE3C-1CC1-1CD041420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6CC794-26DA-B466-19A9-CB2991DDE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0296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D3562-ED07-14EA-69EF-B300BB472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0CDB4-CE95-47E8-9429-7F1140DD92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4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1198A-E846-D857-158F-9BCBF0A4A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09E09E-D092-62E1-7847-14CA59580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D7F64-1203-038E-B3B4-A6063A150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0296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B99C4-0D7A-E04D-AA7D-24E8BB77B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0CDB4-CE95-47E8-9429-7F1140DD92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1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3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2" y="1902691"/>
            <a:ext cx="10177670" cy="4040909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67B6-195B-48D0-A073-7B05C1343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E52D67-5769-4302-885F-72CA5491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337102"/>
            <a:ext cx="10177669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90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8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*REQUIRED*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E0FE51C2-0CD6-46BC-87B6-765E1629E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593536"/>
            <a:ext cx="2172823" cy="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8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Divider</a:t>
            </a:r>
          </a:p>
          <a:p>
            <a:pPr lvl="0"/>
            <a:r>
              <a:rPr lang="en-US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982149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8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  <a:noFill/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Divider</a:t>
            </a:r>
          </a:p>
          <a:p>
            <a:pPr lvl="0"/>
            <a:r>
              <a:rPr lang="en-US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10944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B1477-F68B-4011-91A7-E7504DF40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311F18-EFFE-48FB-A880-CD49951367A2}"/>
              </a:ext>
            </a:extLst>
          </p:cNvPr>
          <p:cNvGrpSpPr/>
          <p:nvPr userDrawn="1"/>
        </p:nvGrpSpPr>
        <p:grpSpPr>
          <a:xfrm>
            <a:off x="1545308" y="2426288"/>
            <a:ext cx="2908800" cy="3847512"/>
            <a:chOff x="2028824" y="2426288"/>
            <a:chExt cx="2908800" cy="3847512"/>
          </a:xfr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930D5D-03A9-4FDC-A8F2-930EE5BBDA05}"/>
                </a:ext>
              </a:extLst>
            </p:cNvPr>
            <p:cNvSpPr/>
            <p:nvPr/>
          </p:nvSpPr>
          <p:spPr>
            <a:xfrm>
              <a:off x="2028824" y="2426288"/>
              <a:ext cx="290790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360000" rIns="252000" rtlCol="0" anchor="t"/>
            <a:lstStyle/>
            <a:p>
              <a:pPr>
                <a:spcBef>
                  <a:spcPts val="1000"/>
                </a:spcBef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1A9C4BE-C01B-459D-A85F-B51E9CCA532E}"/>
                </a:ext>
              </a:extLst>
            </p:cNvPr>
            <p:cNvCxnSpPr/>
            <p:nvPr/>
          </p:nvCxnSpPr>
          <p:spPr>
            <a:xfrm>
              <a:off x="2028824" y="2455784"/>
              <a:ext cx="2908800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7DAC4C-7806-4D66-8959-5A5D34F57A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0628" y="2775005"/>
            <a:ext cx="2338388" cy="357809"/>
          </a:xfrm>
        </p:spPr>
        <p:txBody>
          <a:bodyPr>
            <a:normAutofit/>
          </a:bodyPr>
          <a:lstStyle>
            <a:lvl1pPr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dirty="0"/>
              <a:t>Title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917DD-B140-4F18-8756-CB573D9B58D6}"/>
              </a:ext>
            </a:extLst>
          </p:cNvPr>
          <p:cNvGrpSpPr/>
          <p:nvPr userDrawn="1"/>
        </p:nvGrpSpPr>
        <p:grpSpPr>
          <a:xfrm>
            <a:off x="4638263" y="2426288"/>
            <a:ext cx="2908800" cy="3847512"/>
            <a:chOff x="2028824" y="2426288"/>
            <a:chExt cx="2908800" cy="3847512"/>
          </a:xfr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3CC66A-1AAA-4A53-973C-590BA6C56F49}"/>
                </a:ext>
              </a:extLst>
            </p:cNvPr>
            <p:cNvSpPr/>
            <p:nvPr/>
          </p:nvSpPr>
          <p:spPr>
            <a:xfrm>
              <a:off x="2028824" y="2426288"/>
              <a:ext cx="290790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360000" rIns="252000" rtlCol="0" anchor="t"/>
            <a:lstStyle/>
            <a:p>
              <a:pPr>
                <a:spcBef>
                  <a:spcPts val="1000"/>
                </a:spcBef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398392-C0C7-4918-8C13-1C66D7E25A8A}"/>
                </a:ext>
              </a:extLst>
            </p:cNvPr>
            <p:cNvCxnSpPr/>
            <p:nvPr/>
          </p:nvCxnSpPr>
          <p:spPr>
            <a:xfrm>
              <a:off x="2028824" y="2455784"/>
              <a:ext cx="2908800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0FE8268-BF45-4666-A7A8-76041B8EC0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3583" y="2775005"/>
            <a:ext cx="2338388" cy="357809"/>
          </a:xfrm>
        </p:spPr>
        <p:txBody>
          <a:bodyPr>
            <a:normAutofit/>
          </a:bodyPr>
          <a:lstStyle>
            <a:lvl1pPr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8890095-A603-4F7D-A033-59931C869A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583" y="3362555"/>
            <a:ext cx="2338388" cy="2657245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285750" indent="-285750">
              <a:buFont typeface="Arial" panose="020B0604020202020204" pitchFamily="34" charset="0"/>
              <a:buChar char="•"/>
              <a:defRPr/>
            </a:lvl3pPr>
            <a:lvl4pPr marL="285750" indent="-285750">
              <a:buFont typeface="Arial" panose="020B0604020202020204" pitchFamily="34" charset="0"/>
              <a:buChar char="•"/>
              <a:defRPr/>
            </a:lvl4pPr>
            <a:lvl5pPr marL="2857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E4923B-F6AF-44BE-8B93-6FBA095F9D69}"/>
              </a:ext>
            </a:extLst>
          </p:cNvPr>
          <p:cNvGrpSpPr/>
          <p:nvPr userDrawn="1"/>
        </p:nvGrpSpPr>
        <p:grpSpPr>
          <a:xfrm>
            <a:off x="7730324" y="2426288"/>
            <a:ext cx="2908800" cy="3847512"/>
            <a:chOff x="2028824" y="2426288"/>
            <a:chExt cx="2908800" cy="3847512"/>
          </a:xfr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9C760A-74E1-40F2-8C37-1F8A2AEE7DE8}"/>
                </a:ext>
              </a:extLst>
            </p:cNvPr>
            <p:cNvSpPr/>
            <p:nvPr/>
          </p:nvSpPr>
          <p:spPr>
            <a:xfrm>
              <a:off x="2028824" y="2426288"/>
              <a:ext cx="290790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360000" rIns="252000" rtlCol="0" anchor="t"/>
            <a:lstStyle/>
            <a:p>
              <a:pPr>
                <a:spcBef>
                  <a:spcPts val="1000"/>
                </a:spcBef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00A89D6-16F9-4217-8AA0-663BEC723D26}"/>
                </a:ext>
              </a:extLst>
            </p:cNvPr>
            <p:cNvCxnSpPr/>
            <p:nvPr/>
          </p:nvCxnSpPr>
          <p:spPr>
            <a:xfrm>
              <a:off x="2028824" y="2455784"/>
              <a:ext cx="2908800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67BE7B2-A6A7-4F8C-8A92-49C50968A7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5644" y="2775005"/>
            <a:ext cx="2338388" cy="357809"/>
          </a:xfrm>
        </p:spPr>
        <p:txBody>
          <a:bodyPr>
            <a:normAutofit/>
          </a:bodyPr>
          <a:lstStyle>
            <a:lvl1pPr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7589F8F-50A4-4746-BD25-A84F6E5CF5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5644" y="3362555"/>
            <a:ext cx="2338388" cy="2657245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/>
            </a:lvl2pPr>
            <a:lvl3pPr marL="285750" indent="-285750">
              <a:buFont typeface="Arial" panose="020B0604020202020204" pitchFamily="34" charset="0"/>
              <a:buChar char="•"/>
              <a:defRPr/>
            </a:lvl3pPr>
            <a:lvl4pPr marL="285750" indent="-285750">
              <a:buFont typeface="Arial" panose="020B0604020202020204" pitchFamily="34" charset="0"/>
              <a:buChar char="•"/>
              <a:defRPr/>
            </a:lvl4pPr>
            <a:lvl5pPr marL="2857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DAA5A836-6D8F-4AA6-BFF4-DEF2225203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47968" y="3368399"/>
            <a:ext cx="2311048" cy="2651401"/>
          </a:xfrm>
        </p:spPr>
        <p:txBody>
          <a:bodyPr>
            <a:noAutofit/>
          </a:bodyPr>
          <a:lstStyle>
            <a:lvl1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800" b="0"/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261170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2 Blocks Stagge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33" y="946702"/>
            <a:ext cx="4057016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1" y="568960"/>
            <a:ext cx="6106159" cy="4003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153D-9F64-427B-A86A-225804AEA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50" y="2724150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69B21F-B1AB-4906-B012-180B362B1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Lar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29A0-63F1-4D48-BC54-639046B1B4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4EA838-01AE-42D3-A2E5-DA12D6806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9420" y="2923599"/>
            <a:ext cx="406658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286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9175" y="946702"/>
            <a:ext cx="4067176" cy="2002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9962" y="1125538"/>
            <a:ext cx="5072863" cy="5732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CCF7-ED4F-407B-8223-E7B5234B68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EFEDB9-3479-45FE-8C8E-D8EE7603C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5" y="3110199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024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E5ED3F-FB03-4F5F-9518-90FF371646BD}"/>
              </a:ext>
            </a:extLst>
          </p:cNvPr>
          <p:cNvSpPr/>
          <p:nvPr userDrawn="1"/>
        </p:nvSpPr>
        <p:spPr>
          <a:xfrm>
            <a:off x="8502387" y="2426287"/>
            <a:ext cx="2198139" cy="38475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700000" rIns="252000" rtlCol="0" anchor="t"/>
          <a:lstStyle/>
          <a:p>
            <a:pPr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80518A57-FD38-4CAB-9AC1-4617CCB708D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686535" y="4759324"/>
            <a:ext cx="1809750" cy="257175"/>
          </a:xfrm>
        </p:spPr>
        <p:txBody>
          <a:bodyPr>
            <a:no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  <a:lvl2pPr>
              <a:defRPr sz="1050" b="1">
                <a:solidFill>
                  <a:schemeClr val="accent1"/>
                </a:solidFill>
              </a:defRPr>
            </a:lvl2pPr>
            <a:lvl3pPr>
              <a:defRPr sz="1050" b="1">
                <a:solidFill>
                  <a:schemeClr val="accent1"/>
                </a:solidFill>
              </a:defRPr>
            </a:lvl3pPr>
            <a:lvl4pPr>
              <a:defRPr sz="1050" b="1">
                <a:solidFill>
                  <a:schemeClr val="accent1"/>
                </a:solidFill>
              </a:defRPr>
            </a:lvl4pPr>
            <a:lvl5pPr>
              <a:defRPr sz="105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264D4B-301D-472A-AC50-AE1E2EF837B9}"/>
              </a:ext>
            </a:extLst>
          </p:cNvPr>
          <p:cNvSpPr/>
          <p:nvPr userDrawn="1"/>
        </p:nvSpPr>
        <p:spPr>
          <a:xfrm>
            <a:off x="6192915" y="2426287"/>
            <a:ext cx="2198139" cy="38475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700000" rIns="252000" rtlCol="0" anchor="t"/>
          <a:lstStyle/>
          <a:p>
            <a:pPr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FE4BB15F-0762-4602-94FD-9B5F3AD48CB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377063" y="4759324"/>
            <a:ext cx="1809750" cy="257175"/>
          </a:xfrm>
        </p:spPr>
        <p:txBody>
          <a:bodyPr>
            <a:no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  <a:lvl2pPr>
              <a:defRPr sz="1050" b="1">
                <a:solidFill>
                  <a:schemeClr val="accent1"/>
                </a:solidFill>
              </a:defRPr>
            </a:lvl2pPr>
            <a:lvl3pPr>
              <a:defRPr sz="1050" b="1">
                <a:solidFill>
                  <a:schemeClr val="accent1"/>
                </a:solidFill>
              </a:defRPr>
            </a:lvl3pPr>
            <a:lvl4pPr>
              <a:defRPr sz="1050" b="1">
                <a:solidFill>
                  <a:schemeClr val="accent1"/>
                </a:solidFill>
              </a:defRPr>
            </a:lvl4pPr>
            <a:lvl5pPr>
              <a:defRPr sz="105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149B03-93AF-48A3-885F-D453882C45ED}"/>
              </a:ext>
            </a:extLst>
          </p:cNvPr>
          <p:cNvSpPr/>
          <p:nvPr userDrawn="1"/>
        </p:nvSpPr>
        <p:spPr>
          <a:xfrm>
            <a:off x="3870755" y="2426287"/>
            <a:ext cx="2198139" cy="38475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700000" rIns="252000" rtlCol="0" anchor="t"/>
          <a:lstStyle/>
          <a:p>
            <a:pPr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74BAB441-C14D-49B2-BAE6-0B9D7845399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54903" y="4759324"/>
            <a:ext cx="1809750" cy="257175"/>
          </a:xfrm>
        </p:spPr>
        <p:txBody>
          <a:bodyPr>
            <a:no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  <a:lvl2pPr>
              <a:defRPr sz="1050" b="1">
                <a:solidFill>
                  <a:schemeClr val="accent1"/>
                </a:solidFill>
              </a:defRPr>
            </a:lvl2pPr>
            <a:lvl3pPr>
              <a:defRPr sz="1050" b="1">
                <a:solidFill>
                  <a:schemeClr val="accent1"/>
                </a:solidFill>
              </a:defRPr>
            </a:lvl3pPr>
            <a:lvl4pPr>
              <a:defRPr sz="1050" b="1">
                <a:solidFill>
                  <a:schemeClr val="accent1"/>
                </a:solidFill>
              </a:defRPr>
            </a:lvl4pPr>
            <a:lvl5pPr>
              <a:defRPr sz="105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4FD010-398A-46B1-8F2A-DCDE069F8263}"/>
              </a:ext>
            </a:extLst>
          </p:cNvPr>
          <p:cNvSpPr/>
          <p:nvPr userDrawn="1"/>
        </p:nvSpPr>
        <p:spPr>
          <a:xfrm>
            <a:off x="1556525" y="2426288"/>
            <a:ext cx="2198139" cy="38475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700000" rIns="252000" rtlCol="0" anchor="t"/>
          <a:lstStyle/>
          <a:p>
            <a:pPr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5" y="946702"/>
            <a:ext cx="9155869" cy="124984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59696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75513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89743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507145" y="2426287"/>
            <a:ext cx="2196553" cy="208671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740673" y="4759325"/>
            <a:ext cx="1809750" cy="257175"/>
          </a:xfrm>
        </p:spPr>
        <p:txBody>
          <a:bodyPr>
            <a:no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  <a:lvl2pPr>
              <a:defRPr sz="1050" b="1">
                <a:solidFill>
                  <a:schemeClr val="accent1"/>
                </a:solidFill>
              </a:defRPr>
            </a:lvl2pPr>
            <a:lvl3pPr>
              <a:defRPr sz="1050" b="1">
                <a:solidFill>
                  <a:schemeClr val="accent1"/>
                </a:solidFill>
              </a:defRPr>
            </a:lvl3pPr>
            <a:lvl4pPr>
              <a:defRPr sz="1050" b="1">
                <a:solidFill>
                  <a:schemeClr val="accent1"/>
                </a:solidFill>
              </a:defRPr>
            </a:lvl4pPr>
            <a:lvl5pPr>
              <a:defRPr sz="105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1CB7B2-A38E-40AF-9477-9DACD3BBC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40673" y="5162550"/>
            <a:ext cx="1809750" cy="908049"/>
          </a:xfrm>
        </p:spPr>
        <p:txBody>
          <a:bodyPr>
            <a:noAutofit/>
          </a:bodyPr>
          <a:lstStyle>
            <a:lvl1pPr>
              <a:defRPr sz="1100" b="1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0A6C0D88-836A-4217-BE16-D4CDD2E1DF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54903" y="5162549"/>
            <a:ext cx="1809750" cy="908049"/>
          </a:xfrm>
        </p:spPr>
        <p:txBody>
          <a:bodyPr>
            <a:noAutofit/>
          </a:bodyPr>
          <a:lstStyle>
            <a:lvl1pPr>
              <a:defRPr sz="1100" b="1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51A7191A-986D-4541-8D2F-BF9F9B8392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87109" y="5162548"/>
            <a:ext cx="1809750" cy="908049"/>
          </a:xfrm>
        </p:spPr>
        <p:txBody>
          <a:bodyPr>
            <a:noAutofit/>
          </a:bodyPr>
          <a:lstStyle>
            <a:lvl1pPr>
              <a:defRPr sz="1100" b="1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49A89D3E-5530-4941-A7ED-4C8633FDCC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6535" y="5162550"/>
            <a:ext cx="1809750" cy="908049"/>
          </a:xfrm>
        </p:spPr>
        <p:txBody>
          <a:bodyPr>
            <a:noAutofit/>
          </a:bodyPr>
          <a:lstStyle>
            <a:lvl1pPr>
              <a:defRPr sz="1100" b="1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8335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Lar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90" y="946702"/>
            <a:ext cx="4067176" cy="21200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2203-2C14-4717-BDF2-20F053042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B713C3-2086-489D-AC25-4BB8AA218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248936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683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F401DF-6DEF-4B8F-963D-B524BCD5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33" y="946702"/>
            <a:ext cx="4057016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7B1E8-B8D4-4ACC-AB78-455BA9960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89D94F-3EDD-43C9-BCBF-02D760BE9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0733" y="2724150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3852" y="1874982"/>
            <a:ext cx="5015948" cy="403631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74982"/>
            <a:ext cx="5009321" cy="4036316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C435B-54B9-4E03-9014-2C40E8B6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6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172" y="946702"/>
            <a:ext cx="4057016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6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9E5A-5222-4CE7-B446-19672E8A6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899449-07AA-4E59-9E6B-FBB878E70E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0733" y="2724150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3 Imag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457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13411-F8D1-44EC-AF4D-40953232F3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3C3EE4E-AA9F-4651-B09D-8AFED53535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0733" y="2724150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EAF9D-1F56-4246-9AD0-E719CB3D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77" y="960343"/>
            <a:ext cx="3819715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0473" y="810689"/>
            <a:ext cx="7696062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6223-83C6-404B-B55B-3DD8671CD7E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22388B9-113B-4C33-9EAB-4BFD72AEE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248936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8105A4-83EF-4721-A8B2-B504EB22664D}"/>
              </a:ext>
            </a:extLst>
          </p:cNvPr>
          <p:cNvGrpSpPr/>
          <p:nvPr userDrawn="1"/>
        </p:nvGrpSpPr>
        <p:grpSpPr>
          <a:xfrm>
            <a:off x="3130747" y="-419050"/>
            <a:ext cx="5337421" cy="9123796"/>
            <a:chOff x="4675416" y="-2068118"/>
            <a:chExt cx="6506105" cy="111215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8EDBE1-6CE5-4D26-9248-A3F82C329B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816AA3-1325-4C97-80B3-CFFF42305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BDC8C32-09D5-4F0A-8234-F353085203C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971245" y="2303171"/>
            <a:ext cx="1705285" cy="300058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1192975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s with Brief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3F81257-2267-43DA-B56E-6DC7BBA981C1}"/>
              </a:ext>
            </a:extLst>
          </p:cNvPr>
          <p:cNvGrpSpPr/>
          <p:nvPr userDrawn="1"/>
        </p:nvGrpSpPr>
        <p:grpSpPr>
          <a:xfrm>
            <a:off x="6275420" y="2426288"/>
            <a:ext cx="2112532" cy="3847512"/>
            <a:chOff x="8482912" y="2426288"/>
            <a:chExt cx="2238376" cy="3847512"/>
          </a:xfr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ED17D9-CF2D-4346-B14B-3415D908108A}"/>
                </a:ext>
              </a:extLst>
            </p:cNvPr>
            <p:cNvSpPr/>
            <p:nvPr/>
          </p:nvSpPr>
          <p:spPr>
            <a:xfrm>
              <a:off x="8482912" y="2426288"/>
              <a:ext cx="223837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728000" rIns="180000" rtlCol="0" anchor="t"/>
            <a:lstStyle/>
            <a:p>
              <a:pPr lvl="0" algn="ctr">
                <a:spcBef>
                  <a:spcPts val="1000"/>
                </a:spcBef>
              </a:pPr>
              <a:endParaRPr lang="en-US" sz="1050" dirty="0">
                <a:solidFill>
                  <a:srgbClr val="023B40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4C97DD9-FE63-4326-85A2-4F3DE8CAFC9E}"/>
                </a:ext>
              </a:extLst>
            </p:cNvPr>
            <p:cNvCxnSpPr/>
            <p:nvPr/>
          </p:nvCxnSpPr>
          <p:spPr>
            <a:xfrm>
              <a:off x="8482912" y="2455784"/>
              <a:ext cx="2235269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15D586-5844-4422-9661-8EB8F9EFF219}"/>
              </a:ext>
            </a:extLst>
          </p:cNvPr>
          <p:cNvGrpSpPr/>
          <p:nvPr userDrawn="1"/>
        </p:nvGrpSpPr>
        <p:grpSpPr>
          <a:xfrm>
            <a:off x="1587774" y="2426288"/>
            <a:ext cx="2112533" cy="3847512"/>
            <a:chOff x="8482912" y="2426288"/>
            <a:chExt cx="2238377" cy="3847512"/>
          </a:xfr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AAD738-FBA1-4E78-8363-A02128E7A933}"/>
                </a:ext>
              </a:extLst>
            </p:cNvPr>
            <p:cNvSpPr/>
            <p:nvPr/>
          </p:nvSpPr>
          <p:spPr>
            <a:xfrm>
              <a:off x="8482913" y="2426288"/>
              <a:ext cx="223837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728000" rIns="180000" rtlCol="0" anchor="t"/>
            <a:lstStyle/>
            <a:p>
              <a:pPr algn="ctr">
                <a:spcBef>
                  <a:spcPts val="1000"/>
                </a:spcBef>
              </a:pPr>
              <a:endParaRPr lang="en-US" sz="1050" dirty="0">
                <a:solidFill>
                  <a:srgbClr val="023B40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DB93BA-B4CA-4DEF-AFD9-59181A8FDEE3}"/>
                </a:ext>
              </a:extLst>
            </p:cNvPr>
            <p:cNvCxnSpPr/>
            <p:nvPr/>
          </p:nvCxnSpPr>
          <p:spPr>
            <a:xfrm>
              <a:off x="8482912" y="2455784"/>
              <a:ext cx="2235269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0541F7-B62E-4A80-AF62-6B67CBBE6380}"/>
              </a:ext>
            </a:extLst>
          </p:cNvPr>
          <p:cNvGrpSpPr/>
          <p:nvPr userDrawn="1"/>
        </p:nvGrpSpPr>
        <p:grpSpPr>
          <a:xfrm>
            <a:off x="8619243" y="2426288"/>
            <a:ext cx="2112532" cy="3847512"/>
            <a:chOff x="8482912" y="2426288"/>
            <a:chExt cx="2238376" cy="3847512"/>
          </a:xfr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7E91D3A-5637-46C5-B610-16425E9A1BE6}"/>
                </a:ext>
              </a:extLst>
            </p:cNvPr>
            <p:cNvSpPr/>
            <p:nvPr/>
          </p:nvSpPr>
          <p:spPr>
            <a:xfrm>
              <a:off x="8482912" y="2426288"/>
              <a:ext cx="223837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728000" rIns="180000" rtlCol="0" anchor="t"/>
            <a:lstStyle/>
            <a:p>
              <a:pPr lvl="0" algn="ctr">
                <a:spcBef>
                  <a:spcPts val="1000"/>
                </a:spcBef>
              </a:pPr>
              <a:endParaRPr lang="en-US" sz="1050" dirty="0">
                <a:solidFill>
                  <a:srgbClr val="023B40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3BBC4F-9C1E-4CBF-8D58-D1B9977A9882}"/>
                </a:ext>
              </a:extLst>
            </p:cNvPr>
            <p:cNvCxnSpPr/>
            <p:nvPr/>
          </p:nvCxnSpPr>
          <p:spPr>
            <a:xfrm>
              <a:off x="8482912" y="2455784"/>
              <a:ext cx="2235269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B61395-A9E0-4DEB-BC87-1AA70FA26CBF}"/>
              </a:ext>
            </a:extLst>
          </p:cNvPr>
          <p:cNvGrpSpPr/>
          <p:nvPr userDrawn="1"/>
        </p:nvGrpSpPr>
        <p:grpSpPr>
          <a:xfrm>
            <a:off x="3931597" y="2426288"/>
            <a:ext cx="2112532" cy="3847512"/>
            <a:chOff x="6096000" y="2426288"/>
            <a:chExt cx="2238376" cy="3847512"/>
          </a:xfrm>
          <a:effectLst/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15A112-4D1B-40EA-AB95-BA2BD7E22D09}"/>
                </a:ext>
              </a:extLst>
            </p:cNvPr>
            <p:cNvSpPr/>
            <p:nvPr/>
          </p:nvSpPr>
          <p:spPr>
            <a:xfrm>
              <a:off x="6096000" y="2426288"/>
              <a:ext cx="223837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728000" rIns="180000" rtlCol="0" anchor="t"/>
            <a:lstStyle/>
            <a:p>
              <a:pPr lvl="0" algn="ctr">
                <a:spcBef>
                  <a:spcPts val="1000"/>
                </a:spcBef>
              </a:pPr>
              <a:endParaRPr lang="en-US" sz="1050" dirty="0">
                <a:solidFill>
                  <a:srgbClr val="023B40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567548-69CE-4EF7-8E35-7CE14B46C5DE}"/>
                </a:ext>
              </a:extLst>
            </p:cNvPr>
            <p:cNvCxnSpPr/>
            <p:nvPr/>
          </p:nvCxnSpPr>
          <p:spPr>
            <a:xfrm>
              <a:off x="6096000" y="2455784"/>
              <a:ext cx="2234172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8472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2295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25403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94649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391E-1FD6-42D4-8603-2E7B4E82A4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CB72DC2-E55B-4688-BFE0-CCF44C6080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3" y="4208463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BB090F-2466-471B-BFA8-53E28B51A8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4" y="4208463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4D01D62-0D75-496A-8D39-09500BA27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7" y="4209144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746F8E9-06CF-4028-846F-D3CDF1F4A0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5" y="4209144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902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Two Block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35299" y="3429000"/>
            <a:ext cx="3060699" cy="3428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35299" y="1"/>
            <a:ext cx="3060699" cy="3428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1D169-2724-4FD3-8015-463BF8AB2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9D8E24-030E-4417-BB5C-76E4A3A44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1840" y="2883176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557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ircle Photos with Text and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6" y="848376"/>
            <a:ext cx="9980337" cy="124984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606D77-A67F-4ADB-949F-66533FC0A3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74359" y="2286000"/>
            <a:ext cx="1853638" cy="1850923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770B54F-55A3-402D-9B0F-DAC6DBC6E0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22894" y="2286000"/>
            <a:ext cx="1853638" cy="1850923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A92C845-76C4-4C4C-8B69-9ACEC630DA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7472" y="2286000"/>
            <a:ext cx="1853638" cy="1850923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77DF013-4263-46B2-845A-C06F744B5B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19964" y="2286000"/>
            <a:ext cx="1853638" cy="1850923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597EA-B5A5-48F4-89AC-CC7BBB03044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D0024B53-DFBD-4ECF-9EAE-E1E1C270B6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3" y="4498971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F9B5FD3E-BA77-4650-AB68-D8C44BF13B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4" y="4498971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C92D60A7-6AC2-476B-85F2-D77CB5789D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7" y="4499652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4D14BAF-BBA6-472C-8106-972F8A5E6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5" y="4499652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403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32" y="4441738"/>
            <a:ext cx="4057016" cy="13882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5C2248-71C6-4907-86BB-94F087D90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551" y="1062370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123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Narrow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6545C7-52B4-48BA-8325-AE6ADF326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299" y="2597728"/>
            <a:ext cx="6114221" cy="347056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5105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Title Abov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2D9993-96B7-4F61-8127-49372BACA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7918" y="946702"/>
            <a:ext cx="3879850" cy="5016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5642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arrow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37" y="946702"/>
            <a:ext cx="4067176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011AF5-4E5D-4C3C-86E8-9F3CA954AA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248936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43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1620315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20315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03852" y="2568508"/>
            <a:ext cx="5015948" cy="395239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68508"/>
            <a:ext cx="5009321" cy="3952392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C7834-2453-465B-8BE9-CA490CC2E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3C8DF2-F8BB-469E-8D1B-33C74DA3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337102"/>
            <a:ext cx="10177669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3179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ing with 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FE9F0-BA58-4BBD-AE85-AB147AA6B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7AE1ED-33FF-4C21-9E2D-A9D2A4417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00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E877B-ADBD-47CC-9DCB-676BF6E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accent1"/>
                </a:solidFill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7EA147-7124-4592-947A-9072059DF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429000"/>
            <a:ext cx="3879850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040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 userDrawn="1"/>
        </p:nvSpPr>
        <p:spPr>
          <a:xfrm>
            <a:off x="1227693" y="740229"/>
            <a:ext cx="10964306" cy="6117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 userDrawn="1"/>
        </p:nvSpPr>
        <p:spPr>
          <a:xfrm rot="16200000" flipH="1" flipV="1">
            <a:off x="1901818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8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8" y="2986690"/>
            <a:ext cx="9233314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8" y="5235158"/>
            <a:ext cx="2655887" cy="99853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23740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 userDrawn="1"/>
        </p:nvSpPr>
        <p:spPr>
          <a:xfrm>
            <a:off x="1227693" y="740229"/>
            <a:ext cx="10964306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 userDrawn="1"/>
        </p:nvSpPr>
        <p:spPr>
          <a:xfrm rot="16200000" flipH="1" flipV="1">
            <a:off x="1901818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8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8" y="2986690"/>
            <a:ext cx="9233314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Cras </a:t>
            </a:r>
            <a:r>
              <a:rPr lang="en-US" dirty="0" err="1"/>
              <a:t>volutpat</a:t>
            </a:r>
            <a:r>
              <a:rPr lang="en-US" dirty="0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8" y="5235158"/>
            <a:ext cx="2655887" cy="99853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9416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53" y="558434"/>
            <a:ext cx="4560047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CFA13D58-9B92-4269-BFB0-4891231F7213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5812212" y="2179638"/>
            <a:ext cx="5216525" cy="372903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FA19-28B5-4BB6-9153-2F0A0ECE85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64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351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 userDrawn="1"/>
        </p:nvSpPr>
        <p:spPr>
          <a:xfrm>
            <a:off x="5431808" y="0"/>
            <a:ext cx="676019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3" y="1501254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07954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8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&lt;&lt;&lt; Click icon to insert picture</a:t>
            </a: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E0FE51C2-0CD6-46BC-87B6-765E1629E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593536"/>
            <a:ext cx="2172823" cy="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8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45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3852" y="2519916"/>
            <a:ext cx="5015948" cy="33913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19916"/>
            <a:ext cx="5009321" cy="339138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8844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2480807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480807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381D4-B015-4A74-9E6E-CDE64AC8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946703"/>
            <a:ext cx="10177669" cy="1249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003852" y="3429000"/>
            <a:ext cx="5015948" cy="24822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429000"/>
            <a:ext cx="5009321" cy="248229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347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B5CE2-198E-47F3-9024-FAE6E5190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12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508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987424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012896" cy="4956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535864"/>
            <a:ext cx="3776109" cy="34077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766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16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1348" y="956929"/>
            <a:ext cx="2282457" cy="498667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194" y="956929"/>
            <a:ext cx="7594305" cy="498667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773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6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B654-5F1A-450A-B21D-BC068F9BC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3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987424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012896" cy="495617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8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535864"/>
            <a:ext cx="3776109" cy="34077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ED91B-33A7-44D8-BE78-D2E3DFBC8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5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A36B6-0ED8-4E71-BC50-DAF5041B5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5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1348" y="956929"/>
            <a:ext cx="2282457" cy="498667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78194" y="956929"/>
            <a:ext cx="7594305" cy="4986671"/>
          </a:xfrm>
        </p:spPr>
        <p:txBody>
          <a:bodyPr vert="eaVert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6A0C-2608-4D93-81B1-A46FF72B22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3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 userDrawn="1"/>
        </p:nvSpPr>
        <p:spPr>
          <a:xfrm>
            <a:off x="5431808" y="0"/>
            <a:ext cx="676019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3" y="1501254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*REQUIRED* Click icon to </a:t>
            </a:r>
            <a:br>
              <a:rPr lang="en-US" dirty="0"/>
            </a:br>
            <a:r>
              <a:rPr lang="en-US" dirty="0"/>
              <a:t>insert photo (this text will not appear </a:t>
            </a:r>
            <a:br>
              <a:rPr lang="en-US" dirty="0"/>
            </a:br>
            <a:r>
              <a:rPr lang="en-US" dirty="0"/>
              <a:t>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37676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337102"/>
            <a:ext cx="10177669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2" y="1905000"/>
            <a:ext cx="10177670" cy="46158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2485-EC98-40BC-8A75-FB0358A4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181" r:id="rId9"/>
    <p:sldLayoutId id="2147484183" r:id="rId10"/>
    <p:sldLayoutId id="2147484199" r:id="rId11"/>
    <p:sldLayoutId id="2147484200" r:id="rId12"/>
    <p:sldLayoutId id="2147484196" r:id="rId13"/>
    <p:sldLayoutId id="2147484076" r:id="rId14"/>
    <p:sldLayoutId id="2147484040" r:id="rId15"/>
    <p:sldLayoutId id="2147484108" r:id="rId16"/>
    <p:sldLayoutId id="2147484106" r:id="rId17"/>
    <p:sldLayoutId id="2147484101" r:id="rId18"/>
    <p:sldLayoutId id="2147484053" r:id="rId19"/>
    <p:sldLayoutId id="2147484055" r:id="rId20"/>
    <p:sldLayoutId id="2147484056" r:id="rId21"/>
    <p:sldLayoutId id="2147484217" r:id="rId22"/>
    <p:sldLayoutId id="2147484100" r:id="rId23"/>
    <p:sldLayoutId id="2147484121" r:id="rId24"/>
    <p:sldLayoutId id="2147484123" r:id="rId25"/>
    <p:sldLayoutId id="2147484135" r:id="rId26"/>
    <p:sldLayoutId id="2147484136" r:id="rId27"/>
    <p:sldLayoutId id="2147484139" r:id="rId28"/>
    <p:sldLayoutId id="2147484143" r:id="rId29"/>
    <p:sldLayoutId id="2147484203" r:id="rId30"/>
    <p:sldLayoutId id="2147484201" r:id="rId31"/>
    <p:sldLayoutId id="2147484202" r:id="rId32"/>
    <p:sldLayoutId id="2147484184" r:id="rId33"/>
    <p:sldLayoutId id="2147484231" r:id="rId34"/>
  </p:sldLayoutIdLst>
  <p:hf hdr="0" ftr="0" dt="0"/>
  <p:txStyles>
    <p:titleStyle>
      <a:lvl1pPr algn="l" defTabSz="914318" rtl="0" eaLnBrk="1" latinLnBrk="0" hangingPunct="1">
        <a:lnSpc>
          <a:spcPct val="100000"/>
        </a:lnSpc>
        <a:spcBef>
          <a:spcPct val="0"/>
        </a:spcBef>
        <a:buNone/>
        <a:defRPr sz="3600" b="1" i="0" kern="1200" spc="0" baseline="0">
          <a:solidFill>
            <a:schemeClr val="tx1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852" y="946703"/>
            <a:ext cx="10177669" cy="1249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2" y="2514601"/>
            <a:ext cx="10177669" cy="3428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24">
            <a:extLst>
              <a:ext uri="{FF2B5EF4-FFF2-40B4-BE49-F238E27FC236}">
                <a16:creationId xmlns:a16="http://schemas.microsoft.com/office/drawing/2014/main" id="{731BF66B-44D8-4A2C-9F32-EDE771744368}"/>
              </a:ext>
            </a:extLst>
          </p:cNvPr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2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23B4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DCCD5"/>
        </a:buClr>
        <a:buFont typeface="Arial" panose="020B0604020202020204" pitchFamily="34" charset="0"/>
        <a:buChar char="•"/>
        <a:defRPr sz="2400" kern="1200">
          <a:solidFill>
            <a:srgbClr val="023B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DCCD5"/>
        </a:buClr>
        <a:buFont typeface="Calibri" panose="020F0502020204030204" pitchFamily="34" charset="0"/>
        <a:buChar char="›"/>
        <a:defRPr sz="2200" kern="1200">
          <a:solidFill>
            <a:srgbClr val="023B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DCCD5"/>
        </a:buClr>
        <a:buFont typeface="Calibri" panose="020F0502020204030204" pitchFamily="34" charset="0"/>
        <a:buChar char="–"/>
        <a:defRPr sz="2000" kern="1200">
          <a:solidFill>
            <a:srgbClr val="023B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DCCD5"/>
        </a:buClr>
        <a:buFont typeface="Calibri" panose="020F0502020204030204" pitchFamily="34" charset="0"/>
        <a:buChar char="–"/>
        <a:defRPr sz="2000" kern="1200">
          <a:solidFill>
            <a:srgbClr val="023B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DCCD5"/>
        </a:buClr>
        <a:buFont typeface="Calibri" panose="020F0502020204030204" pitchFamily="34" charset="0"/>
        <a:buChar char="–"/>
        <a:defRPr sz="2000" kern="1200">
          <a:solidFill>
            <a:srgbClr val="023B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hands pouring water&#10;&#10;AI-generated content may be incorrect.">
            <a:extLst>
              <a:ext uri="{FF2B5EF4-FFF2-40B4-BE49-F238E27FC236}">
                <a16:creationId xmlns:a16="http://schemas.microsoft.com/office/drawing/2014/main" id="{11061F07-80BE-AB28-6838-F30A8E8D3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617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307BE5-2723-42B2-B9FC-129432852040}"/>
              </a:ext>
            </a:extLst>
          </p:cNvPr>
          <p:cNvSpPr txBox="1">
            <a:spLocks/>
          </p:cNvSpPr>
          <p:nvPr/>
        </p:nvSpPr>
        <p:spPr>
          <a:xfrm>
            <a:off x="6476214" y="4572000"/>
            <a:ext cx="4696612" cy="141254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Utility Rate Check-in </a:t>
            </a:r>
          </a:p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 &amp; Recommendation </a:t>
            </a:r>
          </a:p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FY2027 Water &amp; Sewer Rates</a:t>
            </a:r>
          </a:p>
          <a:p>
            <a:pPr algn="r">
              <a:lnSpc>
                <a:spcPct val="150000"/>
              </a:lnSpc>
            </a:pPr>
            <a:r>
              <a:rPr lang="en-US" sz="1600" b="0" dirty="0">
                <a:solidFill>
                  <a:srgbClr val="FFFFFF"/>
                </a:solidFill>
                <a:latin typeface="+mn-lt"/>
              </a:rPr>
              <a:t>May 2026</a:t>
            </a:r>
            <a:endParaRPr lang="en-US" b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DFF412C2-EA03-46D5-9E23-D5CCA2B49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8" y="403015"/>
            <a:ext cx="2382027" cy="38690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02637DF-6AA2-4269-8C8C-6FCB40196055}"/>
              </a:ext>
            </a:extLst>
          </p:cNvPr>
          <p:cNvSpPr txBox="1">
            <a:spLocks/>
          </p:cNvSpPr>
          <p:nvPr/>
        </p:nvSpPr>
        <p:spPr>
          <a:xfrm>
            <a:off x="5456172" y="3429000"/>
            <a:ext cx="5716654" cy="1130162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4400" dirty="0">
                <a:solidFill>
                  <a:srgbClr val="FFFFFF"/>
                </a:solidFill>
              </a:rPr>
              <a:t>Town of Bridgewater,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0500A-8664-C639-2DDC-7A2462F5CF5C}"/>
              </a:ext>
            </a:extLst>
          </p:cNvPr>
          <p:cNvSpPr txBox="1"/>
          <p:nvPr/>
        </p:nvSpPr>
        <p:spPr>
          <a:xfrm>
            <a:off x="68826" y="6588127"/>
            <a:ext cx="2005781" cy="233966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l">
              <a:lnSpc>
                <a:spcPct val="130000"/>
              </a:lnSpc>
              <a:spcBef>
                <a:spcPts val="1000"/>
              </a:spcBef>
            </a:pPr>
            <a:r>
              <a:rPr lang="en-US" sz="900">
                <a:solidFill>
                  <a:srgbClr val="FFFFFF"/>
                </a:solidFill>
              </a:rPr>
              <a:t>Austin Kehmeier (Unsplash)</a:t>
            </a:r>
          </a:p>
        </p:txBody>
      </p:sp>
    </p:spTree>
    <p:extLst>
      <p:ext uri="{BB962C8B-B14F-4D97-AF65-F5344CB8AC3E}">
        <p14:creationId xmlns:p14="http://schemas.microsoft.com/office/powerpoint/2010/main" val="28769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C3AE6-956C-8B33-6EB3-D968E01FE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D18A-77A6-2ADB-32FD-416ECC9A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Plan/Projections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C907-A0D7-4F32-01BF-D31B839D81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1660B25-42F9-6861-2926-1EB37FE3F632}"/>
              </a:ext>
            </a:extLst>
          </p:cNvPr>
          <p:cNvGraphicFramePr>
            <a:graphicFrameLocks/>
          </p:cNvGraphicFramePr>
          <p:nvPr/>
        </p:nvGraphicFramePr>
        <p:xfrm>
          <a:off x="1003852" y="1681410"/>
          <a:ext cx="5257800" cy="46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B495D1-A3AA-2073-615E-2345FC47D0B1}"/>
              </a:ext>
            </a:extLst>
          </p:cNvPr>
          <p:cNvGraphicFramePr>
            <a:graphicFrameLocks/>
          </p:cNvGraphicFramePr>
          <p:nvPr/>
        </p:nvGraphicFramePr>
        <p:xfrm>
          <a:off x="6503786" y="1681410"/>
          <a:ext cx="5426529" cy="46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BEE3ECC-056D-A859-A04F-B3341F442E58}"/>
              </a:ext>
            </a:extLst>
          </p:cNvPr>
          <p:cNvSpPr/>
          <p:nvPr/>
        </p:nvSpPr>
        <p:spPr>
          <a:xfrm>
            <a:off x="2145322" y="2121877"/>
            <a:ext cx="2625969" cy="1000146"/>
          </a:xfrm>
          <a:prstGeom prst="wedgeRoundRectCallout">
            <a:avLst>
              <a:gd name="adj1" fmla="val 43338"/>
              <a:gd name="adj2" fmla="val 195957"/>
              <a:gd name="adj3" fmla="val 16667"/>
            </a:avLst>
          </a:prstGeom>
          <a:solidFill>
            <a:schemeClr val="bg2"/>
          </a:solidFill>
          <a:ln w="25400">
            <a:solidFill>
              <a:schemeClr val="accent1"/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r>
              <a:rPr lang="en-US" sz="1300" b="1" dirty="0">
                <a:solidFill>
                  <a:schemeClr val="tx1"/>
                </a:solidFill>
              </a:rPr>
              <a:t>Important to note the relatively stable projections for operational costs for both water and sewer utilities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D5C9650-2B47-9C4F-4A2F-AB9EF9F32E11}"/>
              </a:ext>
            </a:extLst>
          </p:cNvPr>
          <p:cNvSpPr/>
          <p:nvPr/>
        </p:nvSpPr>
        <p:spPr>
          <a:xfrm>
            <a:off x="7439832" y="2121877"/>
            <a:ext cx="2234746" cy="1212318"/>
          </a:xfrm>
          <a:prstGeom prst="wedgeRoundRectCallout">
            <a:avLst>
              <a:gd name="adj1" fmla="val 38496"/>
              <a:gd name="adj2" fmla="val 87227"/>
              <a:gd name="adj3" fmla="val 16667"/>
            </a:avLst>
          </a:prstGeom>
          <a:solidFill>
            <a:schemeClr val="bg2"/>
          </a:solidFill>
          <a:ln w="25400">
            <a:solidFill>
              <a:schemeClr val="accent1"/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r>
              <a:rPr lang="en-US" sz="1300" b="1" dirty="0">
                <a:solidFill>
                  <a:schemeClr val="tx1"/>
                </a:solidFill>
              </a:rPr>
              <a:t>Major budgetary impacts associated with capital investments – both completed and expected compliance projects</a:t>
            </a:r>
          </a:p>
        </p:txBody>
      </p:sp>
    </p:spTree>
    <p:extLst>
      <p:ext uri="{BB962C8B-B14F-4D97-AF65-F5344CB8AC3E}">
        <p14:creationId xmlns:p14="http://schemas.microsoft.com/office/powerpoint/2010/main" val="16073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C56B-B33C-1822-6437-71B1C68EB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039BD-800B-1D1C-6D3E-13DCEBCB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3E48-0377-B2B0-74B1-6A813B0E5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8617" y="1586947"/>
            <a:ext cx="4420903" cy="44799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i="1" dirty="0"/>
              <a:t>Major Question coming from FY2026:</a:t>
            </a:r>
          </a:p>
          <a:p>
            <a:r>
              <a:rPr lang="en-US" dirty="0"/>
              <a:t>How well did the rates instituted last year allow the Town to meet these challenges?</a:t>
            </a:r>
          </a:p>
          <a:p>
            <a:pPr lvl="1"/>
            <a:r>
              <a:rPr lang="en-US" dirty="0"/>
              <a:t>Water Revenue: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102.4% of target</a:t>
            </a:r>
          </a:p>
          <a:p>
            <a:pPr lvl="1"/>
            <a:r>
              <a:rPr lang="en-US" dirty="0"/>
              <a:t>Sewer Revenue: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98.5% of target</a:t>
            </a:r>
          </a:p>
          <a:p>
            <a:r>
              <a:rPr lang="en-US" dirty="0"/>
              <a:t>Verdict: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Success!</a:t>
            </a:r>
          </a:p>
          <a:p>
            <a:r>
              <a:rPr lang="en-US" dirty="0"/>
              <a:t>Makes setting FY2027 rates a practice of continuing the plan established coming out of last year’s full rate study</a:t>
            </a:r>
          </a:p>
          <a:p>
            <a:pPr lvl="1"/>
            <a:r>
              <a:rPr lang="en-US" dirty="0"/>
              <a:t>Last year’s recommendation was the first in a 5-year set of recommendations</a:t>
            </a:r>
          </a:p>
          <a:p>
            <a:pPr lvl="1"/>
            <a:r>
              <a:rPr lang="en-US" dirty="0"/>
              <a:t>As expected, Bridgewater needs to continue to follow the financial plan implicit in last year’s changes to the rates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E84B1-92EA-70AA-E27F-85EA49979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18BFEFA-8902-5390-EDCE-50F52108238D}"/>
              </a:ext>
            </a:extLst>
          </p:cNvPr>
          <p:cNvSpPr/>
          <p:nvPr/>
        </p:nvSpPr>
        <p:spPr>
          <a:xfrm>
            <a:off x="1003851" y="1267691"/>
            <a:ext cx="5396949" cy="5088659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r>
              <a:rPr lang="en-US" u="sng" dirty="0">
                <a:solidFill>
                  <a:schemeClr val="tx1"/>
                </a:solidFill>
              </a:rPr>
              <a:t>It has been a year of changes and challenges: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New staff managing both water and sewer utilities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Establishment of interconnection with Middleborough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Rapid roll-out of unanticipated water treatment to fully employ existing sources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Continued construction and investment for the future at the wastewater treatment plant (WWTP)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Onset of WWTP bonding repayment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Town has begun the process of re-evaluating connection charges to ensure equitability between long-time residents and new customers</a:t>
            </a:r>
          </a:p>
          <a:p>
            <a:pPr algn="ctr">
              <a:spcBef>
                <a:spcPts val="100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spcBef>
                <a:spcPts val="100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spcBef>
                <a:spcPts val="10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8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1739B-1A53-40BC-86E1-25798BDB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394"/>
            <a:ext cx="12192000" cy="1249845"/>
          </a:xfrm>
        </p:spPr>
        <p:txBody>
          <a:bodyPr/>
          <a:lstStyle/>
          <a:p>
            <a:pPr algn="ctr"/>
            <a:r>
              <a:rPr lang="en-US" dirty="0">
                <a:latin typeface="Calisto MT" panose="02040603050505030304" pitchFamily="18" charset="0"/>
              </a:rPr>
              <a:t>FY 2027 Rate Recommendations - Water</a:t>
            </a:r>
            <a:br>
              <a:rPr lang="en-US" dirty="0">
                <a:latin typeface="Calisto MT" panose="02040603050505030304" pitchFamily="18" charset="0"/>
              </a:rPr>
            </a:br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B47A6-4825-4BA0-AE40-6B6594DEA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Calisto MT" panose="02040603050505030304" pitchFamily="18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Calisto MT" panose="020406030505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758D0E-3368-DEAB-70D9-97201F82C161}"/>
              </a:ext>
            </a:extLst>
          </p:cNvPr>
          <p:cNvSpPr txBox="1"/>
          <p:nvPr/>
        </p:nvSpPr>
        <p:spPr>
          <a:xfrm>
            <a:off x="520238" y="1470030"/>
            <a:ext cx="4034835" cy="317887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Bridgewater’s recommended rates with the current structure include a 10% annual increase in the revenue requirement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In Bridgewater’s current structure 70% of revenues are from volumetric charges, 30% from fixed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Continuation of successful rates from FY2026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F6192-9612-4059-C2C2-DE793F3A5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973" y="1055802"/>
            <a:ext cx="3451394" cy="3752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F7416-5E3E-43E8-2F8D-C3A70BD5A0B0}"/>
              </a:ext>
            </a:extLst>
          </p:cNvPr>
          <p:cNvSpPr txBox="1"/>
          <p:nvPr/>
        </p:nvSpPr>
        <p:spPr>
          <a:xfrm rot="16200000">
            <a:off x="6171028" y="3108277"/>
            <a:ext cx="3321711" cy="529559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en-US" sz="1200" dirty="0">
                <a:latin typeface="Calisto MT" panose="02040603050505030304" pitchFamily="18" charset="0"/>
              </a:rPr>
              <a:t>Fixed Quarterly Charges by customer connection size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1E525-A6AA-71F8-094D-A73365F68240}"/>
              </a:ext>
            </a:extLst>
          </p:cNvPr>
          <p:cNvSpPr/>
          <p:nvPr/>
        </p:nvSpPr>
        <p:spPr>
          <a:xfrm>
            <a:off x="10181291" y="2932135"/>
            <a:ext cx="452522" cy="187659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0FA0F-CDAF-8AFF-A6AA-42A98CB17543}"/>
              </a:ext>
            </a:extLst>
          </p:cNvPr>
          <p:cNvSpPr txBox="1"/>
          <p:nvPr/>
        </p:nvSpPr>
        <p:spPr>
          <a:xfrm>
            <a:off x="8482745" y="972899"/>
            <a:ext cx="3617850" cy="1608188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9774D-F6C4-461D-CA07-91E0D51A4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483" y="1415803"/>
            <a:ext cx="1223619" cy="4744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650253-7C83-6CAF-15B0-A89C4F926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154" y="1415803"/>
            <a:ext cx="1627079" cy="47400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592102-44DE-C51F-93AF-971DE199F53A}"/>
              </a:ext>
            </a:extLst>
          </p:cNvPr>
          <p:cNvSpPr txBox="1"/>
          <p:nvPr/>
        </p:nvSpPr>
        <p:spPr>
          <a:xfrm>
            <a:off x="8787852" y="2149310"/>
            <a:ext cx="3239399" cy="647925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/>
              <a:t>Current Water Rate Structure </a:t>
            </a:r>
          </a:p>
          <a:p>
            <a:pPr algn="ctr">
              <a:lnSpc>
                <a:spcPct val="130000"/>
              </a:lnSpc>
            </a:pPr>
            <a:r>
              <a:rPr lang="en-US" sz="1200" dirty="0"/>
              <a:t>(full table from last year’s Rate Study)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7FA682-7674-C767-0B0E-6619F0682E32}"/>
              </a:ext>
            </a:extLst>
          </p:cNvPr>
          <p:cNvSpPr txBox="1"/>
          <p:nvPr/>
        </p:nvSpPr>
        <p:spPr>
          <a:xfrm rot="16200000">
            <a:off x="7267687" y="5445214"/>
            <a:ext cx="1368456" cy="76962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en-US" sz="1200" dirty="0">
                <a:latin typeface="Calisto MT" panose="02040603050505030304" pitchFamily="18" charset="0"/>
              </a:rPr>
              <a:t>Volumetric Charges by water usage tier</a:t>
            </a: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592C7160-695B-9825-A2F2-91755BE43BE8}"/>
              </a:ext>
            </a:extLst>
          </p:cNvPr>
          <p:cNvSpPr/>
          <p:nvPr/>
        </p:nvSpPr>
        <p:spPr>
          <a:xfrm rot="10800000">
            <a:off x="8787852" y="4891632"/>
            <a:ext cx="1753385" cy="732915"/>
          </a:xfrm>
          <a:prstGeom prst="bentArrow">
            <a:avLst/>
          </a:prstGeom>
          <a:solidFill>
            <a:srgbClr val="FFFF00">
              <a:alpha val="30000"/>
            </a:srgb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8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E8FE-20CD-6547-4589-3E6091336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EE27-32AB-0207-C890-E6455654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394"/>
            <a:ext cx="12192000" cy="1249845"/>
          </a:xfrm>
        </p:spPr>
        <p:txBody>
          <a:bodyPr/>
          <a:lstStyle/>
          <a:p>
            <a:pPr algn="ctr"/>
            <a:r>
              <a:rPr lang="en-US" dirty="0">
                <a:latin typeface="Calisto MT" panose="02040603050505030304" pitchFamily="18" charset="0"/>
              </a:rPr>
              <a:t>FY 2027 Rate Recommendations - Water</a:t>
            </a:r>
            <a:br>
              <a:rPr lang="en-US" dirty="0">
                <a:latin typeface="Calisto MT" panose="02040603050505030304" pitchFamily="18" charset="0"/>
              </a:rPr>
            </a:br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47FC7-1BAF-9E24-C27D-1E0DF4F389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Calisto MT" panose="02040603050505030304" pitchFamily="18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Calisto MT" panose="020406030505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A79007-2BFB-77C5-DCC2-0B19C82C2031}"/>
              </a:ext>
            </a:extLst>
          </p:cNvPr>
          <p:cNvSpPr txBox="1"/>
          <p:nvPr/>
        </p:nvSpPr>
        <p:spPr>
          <a:xfrm>
            <a:off x="7756989" y="1496840"/>
            <a:ext cx="3815246" cy="407553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Average Quarterly Water Bills are based on a residential 5/8” meter and quarterly consumption of 16CCF</a:t>
            </a:r>
          </a:p>
          <a:p>
            <a:pPr marL="342900" indent="-34290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Average Residential Water Bills will increase by ~ $10 per quarter, equivalent to an increase of:</a:t>
            </a:r>
            <a:endParaRPr lang="en-US" sz="1600" dirty="0">
              <a:solidFill>
                <a:srgbClr val="FF0000"/>
              </a:solidFill>
              <a:latin typeface="Calisto MT" panose="0204060305050503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ts val="1000"/>
              </a:spcBef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alisto MT" panose="02040603050505030304" pitchFamily="18" charset="0"/>
              </a:rPr>
              <a:t>	</a:t>
            </a:r>
            <a:r>
              <a:rPr lang="en-US" sz="1600" i="1" dirty="0">
                <a:solidFill>
                  <a:srgbClr val="FF0000"/>
                </a:solidFill>
                <a:latin typeface="Calisto MT" panose="02040603050505030304" pitchFamily="18" charset="0"/>
              </a:rPr>
              <a:t>Approximately $0.11 per day</a:t>
            </a:r>
          </a:p>
          <a:p>
            <a:pPr marL="342900" indent="-342900">
              <a:lnSpc>
                <a:spcPct val="130000"/>
              </a:lnSpc>
              <a:spcBef>
                <a:spcPts val="1000"/>
              </a:spcBef>
              <a:buFont typeface="+mj-lt"/>
              <a:buAutoNum type="alphaLcPeriod"/>
            </a:pPr>
            <a:r>
              <a:rPr lang="en-US" sz="1600" i="1" dirty="0">
                <a:solidFill>
                  <a:srgbClr val="FF0000"/>
                </a:solidFill>
                <a:latin typeface="Calisto MT" panose="02040603050505030304" pitchFamily="18" charset="0"/>
              </a:rPr>
              <a:t>	&lt; 1/10 </a:t>
            </a:r>
            <a:r>
              <a:rPr lang="en-US" sz="1600" i="1" baseline="30000" dirty="0" err="1">
                <a:solidFill>
                  <a:srgbClr val="FF0000"/>
                </a:solidFill>
                <a:latin typeface="Calisto MT" panose="02040603050505030304" pitchFamily="18" charset="0"/>
              </a:rPr>
              <a:t>th</a:t>
            </a:r>
            <a:r>
              <a:rPr lang="en-US" sz="1600" i="1" dirty="0">
                <a:solidFill>
                  <a:srgbClr val="FF0000"/>
                </a:solidFill>
                <a:latin typeface="Calisto MT" panose="02040603050505030304" pitchFamily="18" charset="0"/>
              </a:rPr>
              <a:t>        / gallon usage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Provides the water utility the resources needed to fully fund its operations and investments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C9F6ABA-97FF-41ED-B510-2B0B9CF20A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995896"/>
              </p:ext>
            </p:extLst>
          </p:nvPr>
        </p:nvGraphicFramePr>
        <p:xfrm>
          <a:off x="1232771" y="1282046"/>
          <a:ext cx="6261538" cy="489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DDAD3E0-B750-5B8F-29C4-DD1A22083CCE}"/>
              </a:ext>
            </a:extLst>
          </p:cNvPr>
          <p:cNvSpPr/>
          <p:nvPr/>
        </p:nvSpPr>
        <p:spPr>
          <a:xfrm>
            <a:off x="3737620" y="2531891"/>
            <a:ext cx="823465" cy="332470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5" name="Graphic 4" descr="Cent with solid fill">
            <a:extLst>
              <a:ext uri="{FF2B5EF4-FFF2-40B4-BE49-F238E27FC236}">
                <a16:creationId xmlns:a16="http://schemas.microsoft.com/office/drawing/2014/main" id="{03106A82-03A7-5A66-102E-0AB32A6E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9498895" y="41148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1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AEA61-E607-13CE-9084-A399BC69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CA11F9-7D0D-0718-7420-262897A1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932" y="1184947"/>
            <a:ext cx="3351689" cy="3749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B8CE9-3C33-2678-ADD4-689FC847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394"/>
            <a:ext cx="12192000" cy="1249845"/>
          </a:xfrm>
        </p:spPr>
        <p:txBody>
          <a:bodyPr/>
          <a:lstStyle/>
          <a:p>
            <a:pPr algn="ctr"/>
            <a:r>
              <a:rPr lang="en-US" dirty="0">
                <a:latin typeface="Calisto MT" panose="02040603050505030304" pitchFamily="18" charset="0"/>
              </a:rPr>
              <a:t>FY 2027 Rate Recommendations - Sewer</a:t>
            </a:r>
            <a:br>
              <a:rPr lang="en-US" dirty="0">
                <a:latin typeface="Calisto MT" panose="02040603050505030304" pitchFamily="18" charset="0"/>
              </a:rPr>
            </a:br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4AB23-B037-1113-3AA1-FC541F187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Calisto MT" panose="02040603050505030304" pitchFamily="18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Calisto MT" panose="020406030505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123409-EB28-459F-2619-206DC042160C}"/>
              </a:ext>
            </a:extLst>
          </p:cNvPr>
          <p:cNvSpPr txBox="1"/>
          <p:nvPr/>
        </p:nvSpPr>
        <p:spPr>
          <a:xfrm>
            <a:off x="520238" y="1470030"/>
            <a:ext cx="4034835" cy="317887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Bridgewater’s recommended rates with the current structure include a 20% annual increase in the revenue requirement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In Bridgewater’s current structure 75% of revenues are from volumetric charges, 25% from fixed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Similar to water, this is a continuation of successful rates from FY2026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78EEB-1738-B5D1-D01A-B0255A2293EF}"/>
              </a:ext>
            </a:extLst>
          </p:cNvPr>
          <p:cNvSpPr txBox="1"/>
          <p:nvPr/>
        </p:nvSpPr>
        <p:spPr>
          <a:xfrm rot="16200000">
            <a:off x="6171028" y="3108277"/>
            <a:ext cx="3321711" cy="529559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en-US" sz="1200" dirty="0">
                <a:latin typeface="Calisto MT" panose="02040603050505030304" pitchFamily="18" charset="0"/>
              </a:rPr>
              <a:t>Fixed Quarterly Charges by customer connection size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AEBA7-92DE-A31F-4199-08F8091548A5}"/>
              </a:ext>
            </a:extLst>
          </p:cNvPr>
          <p:cNvSpPr/>
          <p:nvPr/>
        </p:nvSpPr>
        <p:spPr>
          <a:xfrm>
            <a:off x="10162087" y="2894591"/>
            <a:ext cx="424214" cy="203939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30165-456E-EC87-CD46-3C5A8A56CA61}"/>
              </a:ext>
            </a:extLst>
          </p:cNvPr>
          <p:cNvSpPr txBox="1"/>
          <p:nvPr/>
        </p:nvSpPr>
        <p:spPr>
          <a:xfrm>
            <a:off x="8336728" y="972898"/>
            <a:ext cx="3763867" cy="1608188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  <a:p>
            <a:pPr algn="ctr">
              <a:lnSpc>
                <a:spcPct val="130000"/>
              </a:lnSpc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99AC76-F029-07A9-9777-A1E727DB3DD6}"/>
              </a:ext>
            </a:extLst>
          </p:cNvPr>
          <p:cNvSpPr txBox="1"/>
          <p:nvPr/>
        </p:nvSpPr>
        <p:spPr>
          <a:xfrm>
            <a:off x="8566520" y="2139882"/>
            <a:ext cx="3625480" cy="647925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/>
              <a:t>Current Sewer Rate Structure </a:t>
            </a:r>
          </a:p>
          <a:p>
            <a:pPr algn="ctr">
              <a:lnSpc>
                <a:spcPct val="130000"/>
              </a:lnSpc>
            </a:pPr>
            <a:r>
              <a:rPr lang="en-US" sz="1200" dirty="0"/>
              <a:t>(full table from last year’s Rate Study)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082DC8-18C2-A9E5-DFC7-B97DEB506BF2}"/>
              </a:ext>
            </a:extLst>
          </p:cNvPr>
          <p:cNvSpPr txBox="1"/>
          <p:nvPr/>
        </p:nvSpPr>
        <p:spPr>
          <a:xfrm rot="16200000">
            <a:off x="7267687" y="5445214"/>
            <a:ext cx="1368456" cy="76962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en-US" sz="1200" dirty="0">
                <a:latin typeface="Calisto MT" panose="02040603050505030304" pitchFamily="18" charset="0"/>
              </a:rPr>
              <a:t>Volumetric Charges by sewer usage tier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AF198-E1B6-13CA-8A9D-9304F47DF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415804"/>
            <a:ext cx="1166302" cy="48341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0D8774-23A1-9535-67AA-BA44CB93D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278" y="1426578"/>
            <a:ext cx="1765598" cy="4811591"/>
          </a:xfrm>
          <a:prstGeom prst="rect">
            <a:avLst/>
          </a:prstGeom>
        </p:spPr>
      </p:pic>
      <p:sp>
        <p:nvSpPr>
          <p:cNvPr id="17" name="Arrow: Bent 16">
            <a:extLst>
              <a:ext uri="{FF2B5EF4-FFF2-40B4-BE49-F238E27FC236}">
                <a16:creationId xmlns:a16="http://schemas.microsoft.com/office/drawing/2014/main" id="{160C5672-B9DD-FF48-F1CE-3E9F06F0B09E}"/>
              </a:ext>
            </a:extLst>
          </p:cNvPr>
          <p:cNvSpPr/>
          <p:nvPr/>
        </p:nvSpPr>
        <p:spPr>
          <a:xfrm rot="10800000">
            <a:off x="8733404" y="4958992"/>
            <a:ext cx="1753385" cy="732915"/>
          </a:xfrm>
          <a:prstGeom prst="bentArrow">
            <a:avLst/>
          </a:prstGeom>
          <a:solidFill>
            <a:srgbClr val="FFFF00">
              <a:alpha val="30000"/>
            </a:srgb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1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9010C-2F2F-407D-17DA-EEC9F8A37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8FF0-D734-C955-5225-CA88BC03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353"/>
            <a:ext cx="12192000" cy="1249845"/>
          </a:xfrm>
        </p:spPr>
        <p:txBody>
          <a:bodyPr/>
          <a:lstStyle/>
          <a:p>
            <a:pPr algn="ctr"/>
            <a:r>
              <a:rPr lang="en-US" dirty="0">
                <a:latin typeface="Calisto MT" panose="02040603050505030304" pitchFamily="18" charset="0"/>
              </a:rPr>
              <a:t>FY 2027 Rate Recommendations - Sewer</a:t>
            </a:r>
            <a:br>
              <a:rPr lang="en-US" dirty="0">
                <a:latin typeface="Calisto MT" panose="02040603050505030304" pitchFamily="18" charset="0"/>
              </a:rPr>
            </a:br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50C7B-86A2-9F57-0843-ED1F01D44E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Calisto MT" panose="02040603050505030304" pitchFamily="18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Calisto MT" panose="02040603050505030304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C9E999-C071-4AFB-A7A3-A5AB3CE19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354991"/>
              </p:ext>
            </p:extLst>
          </p:nvPr>
        </p:nvGraphicFramePr>
        <p:xfrm>
          <a:off x="874289" y="1140837"/>
          <a:ext cx="6631080" cy="4853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506180B-E1A8-D3B7-DF8A-C2E5E4CD48E4}"/>
              </a:ext>
            </a:extLst>
          </p:cNvPr>
          <p:cNvSpPr/>
          <p:nvPr/>
        </p:nvSpPr>
        <p:spPr>
          <a:xfrm>
            <a:off x="3551014" y="3197079"/>
            <a:ext cx="823465" cy="23823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8E9F8-E5C4-38AC-7CEC-640952F3CE63}"/>
              </a:ext>
            </a:extLst>
          </p:cNvPr>
          <p:cNvSpPr txBox="1"/>
          <p:nvPr/>
        </p:nvSpPr>
        <p:spPr>
          <a:xfrm>
            <a:off x="7728709" y="1318554"/>
            <a:ext cx="3815246" cy="4843946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Average Quarterly  Sewer Bills are based on a residential 5/8” meter and quarterly consumption of 16CCF</a:t>
            </a:r>
          </a:p>
          <a:p>
            <a:pPr marL="342900" indent="-34290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Average Residential Sewer Bills will increase by ~ $24 per quarter, equivalent to an increase of:</a:t>
            </a:r>
            <a:endParaRPr lang="en-US" sz="1600" dirty="0">
              <a:solidFill>
                <a:srgbClr val="FF0000"/>
              </a:solidFill>
              <a:latin typeface="Calisto MT" panose="0204060305050503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ts val="1000"/>
              </a:spcBef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alisto MT" panose="02040603050505030304" pitchFamily="18" charset="0"/>
              </a:rPr>
              <a:t>	</a:t>
            </a:r>
            <a:r>
              <a:rPr lang="en-US" sz="1600" i="1" dirty="0">
                <a:solidFill>
                  <a:srgbClr val="FF0000"/>
                </a:solidFill>
                <a:latin typeface="Calisto MT" panose="02040603050505030304" pitchFamily="18" charset="0"/>
              </a:rPr>
              <a:t>Approximately $0.25 per day</a:t>
            </a:r>
          </a:p>
          <a:p>
            <a:pPr marL="342900" indent="-342900">
              <a:lnSpc>
                <a:spcPct val="130000"/>
              </a:lnSpc>
              <a:spcBef>
                <a:spcPts val="1000"/>
              </a:spcBef>
              <a:buFont typeface="+mj-lt"/>
              <a:buAutoNum type="alphaLcPeriod"/>
            </a:pPr>
            <a:r>
              <a:rPr lang="en-US" sz="1600" i="1" dirty="0">
                <a:solidFill>
                  <a:srgbClr val="FF0000"/>
                </a:solidFill>
                <a:latin typeface="Calisto MT" panose="02040603050505030304" pitchFamily="18" charset="0"/>
              </a:rPr>
              <a:t>	&lt; 2/10 </a:t>
            </a:r>
            <a:r>
              <a:rPr lang="en-US" sz="1600" i="1" baseline="30000" dirty="0" err="1">
                <a:solidFill>
                  <a:srgbClr val="FF0000"/>
                </a:solidFill>
                <a:latin typeface="Calisto MT" panose="02040603050505030304" pitchFamily="18" charset="0"/>
              </a:rPr>
              <a:t>ths</a:t>
            </a:r>
            <a:r>
              <a:rPr lang="en-US" sz="1600" i="1" dirty="0">
                <a:solidFill>
                  <a:srgbClr val="FF0000"/>
                </a:solidFill>
                <a:latin typeface="Calisto MT" panose="02040603050505030304" pitchFamily="18" charset="0"/>
              </a:rPr>
              <a:t>      / gallon usage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Increase due to new WWTP debt service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Provides the sewer utility the resources needed to fully fund its operations and investments</a:t>
            </a:r>
          </a:p>
        </p:txBody>
      </p:sp>
      <p:pic>
        <p:nvPicPr>
          <p:cNvPr id="10" name="Graphic 9" descr="Cent with solid fill">
            <a:extLst>
              <a:ext uri="{FF2B5EF4-FFF2-40B4-BE49-F238E27FC236}">
                <a16:creationId xmlns:a16="http://schemas.microsoft.com/office/drawing/2014/main" id="{0C04FACF-B545-872A-CDA3-8951D5212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8895" y="3978411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7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DE88A-1962-6DE6-83A7-91B3FCA02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37F4-17A6-7F5D-892F-00FA25B7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353"/>
            <a:ext cx="12192000" cy="1249845"/>
          </a:xfrm>
        </p:spPr>
        <p:txBody>
          <a:bodyPr/>
          <a:lstStyle/>
          <a:p>
            <a:pPr algn="ctr"/>
            <a:r>
              <a:rPr lang="en-US" dirty="0">
                <a:latin typeface="Calisto MT" panose="02040603050505030304" pitchFamily="18" charset="0"/>
              </a:rPr>
              <a:t>FY 2027 Rate Recommendations - Combined</a:t>
            </a:r>
            <a:br>
              <a:rPr lang="en-US" dirty="0">
                <a:latin typeface="Calisto MT" panose="02040603050505030304" pitchFamily="18" charset="0"/>
              </a:rPr>
            </a:br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88E6C-F761-2D1B-B30A-AE5369EA9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Calisto MT" panose="02040603050505030304" pitchFamily="18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Calisto MT" panose="020406030505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44EB7D-2B60-0D18-42D5-6C1358D05448}"/>
              </a:ext>
            </a:extLst>
          </p:cNvPr>
          <p:cNvSpPr txBox="1"/>
          <p:nvPr/>
        </p:nvSpPr>
        <p:spPr>
          <a:xfrm>
            <a:off x="739195" y="1107938"/>
            <a:ext cx="3606562" cy="540409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Continuing the approach used in FY2026 rates, recommended rates include:</a:t>
            </a:r>
          </a:p>
          <a:p>
            <a:pPr marL="742915" lvl="1" indent="-285750">
              <a:lnSpc>
                <a:spcPct val="13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latin typeface="Calisto MT" panose="02040603050505030304" pitchFamily="18" charset="0"/>
              </a:rPr>
              <a:t>Fully funding water and sewer operations and investments </a:t>
            </a:r>
          </a:p>
          <a:p>
            <a:pPr marL="742915" lvl="1" indent="-285750">
              <a:lnSpc>
                <a:spcPct val="13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latin typeface="Calisto MT" panose="02040603050505030304" pitchFamily="18" charset="0"/>
              </a:rPr>
              <a:t>Increases maintain the course of the financial plan</a:t>
            </a:r>
          </a:p>
          <a:p>
            <a:pPr marL="742915" lvl="1" indent="-285750">
              <a:lnSpc>
                <a:spcPct val="13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latin typeface="Calisto MT" panose="02040603050505030304" pitchFamily="18" charset="0"/>
              </a:rPr>
              <a:t>Combined increase of approximately $0.36 / day for average residential customer of both utilities</a:t>
            </a:r>
          </a:p>
          <a:p>
            <a:pPr marL="742915" lvl="1" indent="-285750">
              <a:lnSpc>
                <a:spcPct val="13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latin typeface="Calisto MT" panose="02040603050505030304" pitchFamily="18" charset="0"/>
              </a:rPr>
              <a:t>Maintains the long-term viability of both Enterprise Funds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sto MT" panose="02040603050505030304" pitchFamily="18" charset="0"/>
              </a:rPr>
              <a:t>Revenue predictability will help manage financial impacts of un-anticipated challenges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FE50367-DC21-4EAF-B7FD-E73AB83274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30924"/>
              </p:ext>
            </p:extLst>
          </p:nvPr>
        </p:nvGraphicFramePr>
        <p:xfrm>
          <a:off x="4655382" y="1455755"/>
          <a:ext cx="4921214" cy="4226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3F859074-B44F-EFF2-8D85-9B052188646F}"/>
              </a:ext>
            </a:extLst>
          </p:cNvPr>
          <p:cNvSpPr/>
          <p:nvPr/>
        </p:nvSpPr>
        <p:spPr>
          <a:xfrm>
            <a:off x="9710243" y="1153489"/>
            <a:ext cx="1963785" cy="297744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r>
              <a:rPr lang="en-US" sz="1200" dirty="0">
                <a:solidFill>
                  <a:schemeClr val="tx1"/>
                </a:solidFill>
              </a:rPr>
              <a:t>As the result of changes made to the rate structure last year,  residential combined bills will be ~7% lower with recommended changes than they would be with the Town’s prior rate structure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A226D2CE-7CC8-2AA6-91B1-2A0591E8B571}"/>
              </a:ext>
            </a:extLst>
          </p:cNvPr>
          <p:cNvSpPr/>
          <p:nvPr/>
        </p:nvSpPr>
        <p:spPr>
          <a:xfrm rot="10800000">
            <a:off x="9710243" y="4005213"/>
            <a:ext cx="1090750" cy="739428"/>
          </a:xfrm>
          <a:prstGeom prst="bentArrow">
            <a:avLst>
              <a:gd name="adj1" fmla="val 32363"/>
              <a:gd name="adj2" fmla="val 25000"/>
              <a:gd name="adj3" fmla="val 25000"/>
              <a:gd name="adj4" fmla="val 17933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CAF29-6820-6EEA-BC97-4EEC42875924}"/>
              </a:ext>
            </a:extLst>
          </p:cNvPr>
          <p:cNvSpPr/>
          <p:nvPr/>
        </p:nvSpPr>
        <p:spPr>
          <a:xfrm>
            <a:off x="6704257" y="3139125"/>
            <a:ext cx="658078" cy="215125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3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869AD-3524-4E97-FC2B-680D545C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83BA1-0546-9553-5D2B-AA104BBA8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109" y="1484384"/>
            <a:ext cx="4622776" cy="478840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/>
              <a:t>Town has encountered several unanticipated challenges over the past year</a:t>
            </a:r>
          </a:p>
          <a:p>
            <a:pPr lvl="1"/>
            <a:r>
              <a:rPr lang="en-US" i="1" dirty="0"/>
              <a:t>Significant drought</a:t>
            </a:r>
          </a:p>
          <a:p>
            <a:pPr lvl="1"/>
            <a:r>
              <a:rPr lang="en-US" i="1" dirty="0"/>
              <a:t>Loss of well capacity due to PFAS – returning with treatment early summer</a:t>
            </a:r>
          </a:p>
          <a:p>
            <a:pPr lvl="1"/>
            <a:r>
              <a:rPr lang="en-US" i="1" dirty="0"/>
              <a:t>Additional costs due to water purchases</a:t>
            </a:r>
          </a:p>
          <a:p>
            <a:r>
              <a:rPr lang="en-US" b="1" dirty="0"/>
              <a:t>The FY2026 rates performed as designed</a:t>
            </a:r>
          </a:p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Continue the planned financial path</a:t>
            </a:r>
          </a:p>
          <a:p>
            <a:pPr lvl="1"/>
            <a:r>
              <a:rPr lang="en-US" dirty="0"/>
              <a:t>Dynamic capital investment picture – importance to continue with necessary projects</a:t>
            </a:r>
          </a:p>
          <a:p>
            <a:pPr lvl="1"/>
            <a:r>
              <a:rPr lang="en-US" dirty="0"/>
              <a:t>Rate recommendation includes the flexibility to manage inherent variability</a:t>
            </a:r>
          </a:p>
          <a:p>
            <a:r>
              <a:rPr lang="en-US" dirty="0"/>
              <a:t>Update connection charges to ensure equitability between current/long-time customers and new customers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36D17-227C-E10A-B3D9-A86ACD091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5C24822-D5A7-F47C-57D2-437BED0A6A45}"/>
              </a:ext>
            </a:extLst>
          </p:cNvPr>
          <p:cNvSpPr/>
          <p:nvPr/>
        </p:nvSpPr>
        <p:spPr>
          <a:xfrm>
            <a:off x="6096000" y="554804"/>
            <a:ext cx="5657636" cy="596609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u="sng" dirty="0">
              <a:solidFill>
                <a:schemeClr val="tx1"/>
              </a:solidFill>
            </a:endParaRPr>
          </a:p>
          <a:p>
            <a:pPr algn="ctr">
              <a:spcBef>
                <a:spcPts val="1000"/>
              </a:spcBef>
            </a:pPr>
            <a:endParaRPr lang="en-US" u="sng" dirty="0">
              <a:solidFill>
                <a:schemeClr val="tx1"/>
              </a:solidFill>
            </a:endParaRPr>
          </a:p>
          <a:p>
            <a:pPr algn="ctr">
              <a:spcBef>
                <a:spcPts val="1000"/>
              </a:spcBef>
            </a:pPr>
            <a:r>
              <a:rPr lang="en-US" u="sng" dirty="0">
                <a:solidFill>
                  <a:schemeClr val="tx1"/>
                </a:solidFill>
              </a:rPr>
              <a:t>Bridgewater’s prudent path includes adopting the planned rate modifications envisioned last year in the full rate study: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Ensures continued progress towards fully funding long-term needs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Maintains the predictability of revenues to fund these critical services</a:t>
            </a: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Provides flexibility in covering the past year’s unanticipated expenses</a:t>
            </a:r>
          </a:p>
          <a:p>
            <a:pPr algn="ctr">
              <a:spcBef>
                <a:spcPts val="1000"/>
              </a:spcBef>
            </a:pPr>
            <a:r>
              <a:rPr lang="en-US" u="sng" dirty="0">
                <a:solidFill>
                  <a:schemeClr val="tx1"/>
                </a:solidFill>
              </a:rPr>
              <a:t>Bridgewater is evaluating current connection charges to ensure long-term equitability between current Town residents and growth within the community.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spcBef>
                <a:spcPts val="1000"/>
              </a:spcBef>
            </a:pPr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80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-1376665" y="-14748"/>
            <a:ext cx="9104968" cy="2920181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600" cap="all" dirty="0">
                <a:solidFill>
                  <a:srgbClr val="FFFFFF"/>
                </a:solidFill>
                <a:latin typeface="Arial Black" panose="020B0A04020102020204" pitchFamily="34" charset="0"/>
              </a:rPr>
              <a:t>QA</a:t>
            </a:r>
            <a:endParaRPr lang="en-US" sz="49600" cap="all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690072" y="946031"/>
            <a:ext cx="5510462" cy="142692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8800" b="1" dirty="0">
                <a:solidFill>
                  <a:schemeClr val="accent1"/>
                </a:solidFill>
                <a:latin typeface="+mj-lt"/>
              </a:rPr>
              <a:t>&amp;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6B5CD-2274-CA26-2DE1-0813B61A0FED}"/>
              </a:ext>
            </a:extLst>
          </p:cNvPr>
          <p:cNvSpPr txBox="1"/>
          <p:nvPr/>
        </p:nvSpPr>
        <p:spPr>
          <a:xfrm>
            <a:off x="1222872" y="4715219"/>
            <a:ext cx="5993176" cy="1611073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b="1" dirty="0">
                <a:solidFill>
                  <a:schemeClr val="bg2"/>
                </a:solidFill>
                <a:latin typeface="Calisto MT" panose="02040603050505030304" pitchFamily="18" charset="0"/>
              </a:rPr>
              <a:t>Toby Fedder, P.E.</a:t>
            </a:r>
          </a:p>
          <a:p>
            <a:pPr algn="l">
              <a:spcBef>
                <a:spcPts val="1000"/>
              </a:spcBef>
            </a:pPr>
            <a:r>
              <a:rPr lang="en-US" b="1" i="1" dirty="0">
                <a:solidFill>
                  <a:schemeClr val="bg2"/>
                </a:solidFill>
                <a:latin typeface="Calisto MT" panose="02040603050505030304" pitchFamily="18" charset="0"/>
              </a:rPr>
              <a:t>Senior Manager</a:t>
            </a:r>
          </a:p>
          <a:p>
            <a:pPr algn="l">
              <a:spcBef>
                <a:spcPts val="1000"/>
              </a:spcBef>
            </a:pPr>
            <a:r>
              <a:rPr lang="en-US" b="1" i="1" dirty="0">
                <a:solidFill>
                  <a:srgbClr val="0070C0"/>
                </a:solidFill>
                <a:latin typeface="Calisto MT" panose="02040603050505030304" pitchFamily="18" charset="0"/>
              </a:rPr>
              <a:t>tfedder@raftelis.com</a:t>
            </a:r>
          </a:p>
          <a:p>
            <a:pPr algn="l">
              <a:lnSpc>
                <a:spcPct val="130000"/>
              </a:lnSpc>
              <a:spcBef>
                <a:spcPts val="1000"/>
              </a:spcBef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B8A79-2AEC-7253-1ED6-71824473002E}"/>
              </a:ext>
            </a:extLst>
          </p:cNvPr>
          <p:cNvSpPr txBox="1"/>
          <p:nvPr/>
        </p:nvSpPr>
        <p:spPr>
          <a:xfrm>
            <a:off x="5231252" y="4745277"/>
            <a:ext cx="5993176" cy="1611073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b="1" dirty="0">
                <a:solidFill>
                  <a:schemeClr val="bg2"/>
                </a:solidFill>
                <a:latin typeface="Calisto MT" panose="02040603050505030304" pitchFamily="18" charset="0"/>
              </a:rPr>
              <a:t>William Thramann</a:t>
            </a:r>
          </a:p>
          <a:p>
            <a:pPr algn="r">
              <a:spcBef>
                <a:spcPts val="1000"/>
              </a:spcBef>
            </a:pPr>
            <a:r>
              <a:rPr lang="en-US" b="1" i="1" dirty="0">
                <a:solidFill>
                  <a:schemeClr val="bg2"/>
                </a:solidFill>
                <a:latin typeface="Calisto MT" panose="02040603050505030304" pitchFamily="18" charset="0"/>
              </a:rPr>
              <a:t>Associate Consultant</a:t>
            </a:r>
          </a:p>
          <a:p>
            <a:pPr algn="r">
              <a:spcBef>
                <a:spcPts val="1000"/>
              </a:spcBef>
            </a:pPr>
            <a:r>
              <a:rPr lang="en-US" b="1" i="1" dirty="0">
                <a:solidFill>
                  <a:srgbClr val="0070C0"/>
                </a:solidFill>
                <a:latin typeface="Calisto MT" panose="02040603050505030304" pitchFamily="18" charset="0"/>
              </a:rPr>
              <a:t>wthramann@raftelis.com</a:t>
            </a:r>
          </a:p>
          <a:p>
            <a:pPr algn="r">
              <a:lnSpc>
                <a:spcPct val="130000"/>
              </a:lnSpc>
              <a:spcBef>
                <a:spcPts val="1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youts - Page # Left">
  <a:themeElements>
    <a:clrScheme name="Rafelis Colors">
      <a:dk1>
        <a:srgbClr val="023B4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E08272"/>
      </a:accent5>
      <a:accent6>
        <a:srgbClr val="F7D342"/>
      </a:accent6>
      <a:hlink>
        <a:srgbClr val="3DCCD5"/>
      </a:hlink>
      <a:folHlink>
        <a:srgbClr val="6D8076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l">
          <a:lnSpc>
            <a:spcPct val="130000"/>
          </a:lnSpc>
          <a:spcBef>
            <a:spcPts val="10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Basic">
  <a:themeElements>
    <a:clrScheme name="Rafelis Colors">
      <a:dk1>
        <a:srgbClr val="023B4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E08272"/>
      </a:accent5>
      <a:accent6>
        <a:srgbClr val="F7D342"/>
      </a:accent6>
      <a:hlink>
        <a:srgbClr val="3DCCD5"/>
      </a:hlink>
      <a:folHlink>
        <a:srgbClr val="6D8076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800cfc-c8f8-4efe-b2c9-a9bd094c1283">
      <Terms xmlns="http://schemas.microsoft.com/office/infopath/2007/PartnerControls"/>
    </lcf76f155ced4ddcb4097134ff3c332f>
    <TaxCatchAll xmlns="7ad5aa3c-e996-4f6e-8b76-567088a87aa1" xsi:nil="true"/>
    <_dlc_DocId xmlns="7ad5aa3c-e996-4f6e-8b76-567088a87aa1">RFCID-773893764-432614</_dlc_DocId>
    <_dlc_DocIdUrl xmlns="7ad5aa3c-e996-4f6e-8b76-567088a87aa1">
      <Url>https://raftelis.sharepoint.com/sites/RaftelisHome/_layouts/15/DocIdRedir.aspx?ID=RFCID-773893764-432614</Url>
      <Description>RFCID-773893764-432614</Description>
    </_dlc_DocIdUrl>
    <image xmlns="44800cfc-c8f8-4efe-b2c9-a9bd094c128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4AF802249B1C44A41AB1DC062E90E6" ma:contentTypeVersion="21" ma:contentTypeDescription="Create a new document." ma:contentTypeScope="" ma:versionID="4f35d0c1dbdd851a4629c7ad1ec6ea8d">
  <xsd:schema xmlns:xsd="http://www.w3.org/2001/XMLSchema" xmlns:xs="http://www.w3.org/2001/XMLSchema" xmlns:p="http://schemas.microsoft.com/office/2006/metadata/properties" xmlns:ns2="44800cfc-c8f8-4efe-b2c9-a9bd094c1283" xmlns:ns3="7ad5aa3c-e996-4f6e-8b76-567088a87aa1" targetNamespace="http://schemas.microsoft.com/office/2006/metadata/properties" ma:root="true" ma:fieldsID="ff81ca085b19c1ebf1fac7ce48cbfbb1" ns2:_="" ns3:_="">
    <xsd:import namespace="44800cfc-c8f8-4efe-b2c9-a9bd094c1283"/>
    <xsd:import namespace="7ad5aa3c-e996-4f6e-8b76-567088a87a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imag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00cfc-c8f8-4efe-b2c9-a9bd094c12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f00d192-4cb7-43e2-821b-9ecdc30ca9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9" nillable="true" ma:displayName="image" ma:format="Thumbnail" ma:internalName="image">
      <xsd:simpleType>
        <xsd:restriction base="dms:Unknown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5aa3c-e996-4f6e-8b76-567088a87aa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c06389b-72d0-4c04-bbd7-a4d197eee8a9}" ma:internalName="TaxCatchAll" ma:showField="CatchAllData" ma:web="7ad5aa3c-e996-4f6e-8b76-567088a87a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A497293-4784-4F6A-9088-896473EF30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DFA8CA-D557-4AC9-B6AC-BF9FEB2FC1A2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7ad5aa3c-e996-4f6e-8b76-567088a87aa1"/>
    <ds:schemaRef ds:uri="44800cfc-c8f8-4efe-b2c9-a9bd094c128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CF23FA-1512-4DF1-9F8E-11553FA3B9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800cfc-c8f8-4efe-b2c9-a9bd094c1283"/>
    <ds:schemaRef ds:uri="7ad5aa3c-e996-4f6e-8b76-567088a87a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41C2924-4B4E-482A-9F2D-5E8120F527A8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6156022b-67ad-4709-a228-10a02d5a9ab9}" enabled="0" method="" siteId="{6156022b-67ad-4709-a228-10a02d5a9ab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34370</TotalTime>
  <Words>895</Words>
  <Application>Microsoft Office PowerPoint</Application>
  <PresentationFormat>Widescreen</PresentationFormat>
  <Paragraphs>128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Calisto MT</vt:lpstr>
      <vt:lpstr>Georgia</vt:lpstr>
      <vt:lpstr>Open Sans SemiBold</vt:lpstr>
      <vt:lpstr>Wingdings</vt:lpstr>
      <vt:lpstr>Layouts - Page # Left</vt:lpstr>
      <vt:lpstr>Basic</vt:lpstr>
      <vt:lpstr>PowerPoint Presentation</vt:lpstr>
      <vt:lpstr>Opening Thoughts</vt:lpstr>
      <vt:lpstr>FY 2027 Rate Recommendations - Water </vt:lpstr>
      <vt:lpstr>FY 2027 Rate Recommendations - Water </vt:lpstr>
      <vt:lpstr>FY 2027 Rate Recommendations - Sewer </vt:lpstr>
      <vt:lpstr>FY 2027 Rate Recommendations - Sewer </vt:lpstr>
      <vt:lpstr>FY 2027 Rate Recommendations - Combined </vt:lpstr>
      <vt:lpstr>Final Thoughts</vt:lpstr>
      <vt:lpstr>PowerPoint Presentation</vt:lpstr>
      <vt:lpstr>Financial Plan/Projections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Voodoo Powerpoint</dc:title>
  <dc:subject/>
  <dc:creator>SevenBox</dc:creator>
  <cp:keywords/>
  <dc:description/>
  <cp:lastModifiedBy>Ward, Debra</cp:lastModifiedBy>
  <cp:revision>900</cp:revision>
  <cp:lastPrinted>2026-05-12T20:22:17Z</cp:lastPrinted>
  <dcterms:created xsi:type="dcterms:W3CDTF">2017-07-25T02:03:18Z</dcterms:created>
  <dcterms:modified xsi:type="dcterms:W3CDTF">2026-05-27T17:24:10Z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0x010100A54AF802249B1C44A41AB1DC062E90E6</vt:lpwstr>
  </property>
  <property fmtid="{D5CDD505-2E9C-101B-9397-08002B2CF9AE}" pid="3" name="MediaServiceImageTags">
    <vt:lpwstr/>
  </property>
  <property fmtid="{D5CDD505-2E9C-101B-9397-08002B2CF9AE}" pid="4" name="_dlc_DocIdItemGuid">
    <vt:lpwstr>36a6f29c-4eb9-49f3-ac75-dd9b71c5de04</vt:lpwstr>
  </property>
</Properties>
</file>